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305" r:id="rId3"/>
    <p:sldId id="306" r:id="rId4"/>
    <p:sldId id="307" r:id="rId5"/>
    <p:sldId id="308" r:id="rId6"/>
    <p:sldId id="309" r:id="rId7"/>
    <p:sldId id="310" r:id="rId8"/>
    <p:sldId id="311" r:id="rId9"/>
    <p:sldId id="268" r:id="rId10"/>
    <p:sldId id="269" r:id="rId11"/>
    <p:sldId id="264" r:id="rId12"/>
    <p:sldId id="299" r:id="rId13"/>
    <p:sldId id="265" r:id="rId14"/>
    <p:sldId id="266" r:id="rId15"/>
    <p:sldId id="267" r:id="rId16"/>
    <p:sldId id="270" r:id="rId17"/>
    <p:sldId id="273" r:id="rId18"/>
    <p:sldId id="272" r:id="rId19"/>
    <p:sldId id="289" r:id="rId20"/>
    <p:sldId id="298" r:id="rId21"/>
    <p:sldId id="294" r:id="rId22"/>
    <p:sldId id="282" r:id="rId23"/>
    <p:sldId id="304" r:id="rId24"/>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AFC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2520" y="66"/>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9675D8-9D83-440C-AB42-C02003536E8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88D656A3-BE32-43DB-BE6E-4C6C4E85BD02}">
      <dgm:prSet phldrT="[Text]"/>
      <dgm:spPr>
        <a:solidFill>
          <a:srgbClr val="00B0F0"/>
        </a:solidFill>
      </dgm:spPr>
      <dgm:t>
        <a:bodyPr/>
        <a:lstStyle/>
        <a:p>
          <a:r>
            <a:rPr lang="de-DE" smtClean="0"/>
            <a:t>Hauptschule</a:t>
          </a:r>
          <a:endParaRPr lang="de-DE" dirty="0"/>
        </a:p>
      </dgm:t>
    </dgm:pt>
    <dgm:pt modelId="{40C2A257-2CE6-48F7-8A78-3295A7AC35CF}" type="parTrans" cxnId="{CA2EABB9-0840-471E-9482-12CE091FCFCC}">
      <dgm:prSet/>
      <dgm:spPr/>
      <dgm:t>
        <a:bodyPr/>
        <a:lstStyle/>
        <a:p>
          <a:endParaRPr lang="de-DE"/>
        </a:p>
      </dgm:t>
    </dgm:pt>
    <dgm:pt modelId="{98B7ED20-8AD9-4A4E-9049-6CD3108EEA69}" type="sibTrans" cxnId="{CA2EABB9-0840-471E-9482-12CE091FCFCC}">
      <dgm:prSet/>
      <dgm:spPr/>
      <dgm:t>
        <a:bodyPr/>
        <a:lstStyle/>
        <a:p>
          <a:endParaRPr lang="de-DE"/>
        </a:p>
      </dgm:t>
    </dgm:pt>
    <dgm:pt modelId="{0F8BBE40-0E22-42FA-B8D7-E8252DCDE8A4}">
      <dgm:prSet phldrT="[Text]"/>
      <dgm:spPr>
        <a:solidFill>
          <a:schemeClr val="accent1">
            <a:lumMod val="90000"/>
            <a:alpha val="90000"/>
          </a:schemeClr>
        </a:solidFill>
      </dgm:spPr>
      <dgm:t>
        <a:bodyPr/>
        <a:lstStyle/>
        <a:p>
          <a:r>
            <a:rPr lang="de-DE" dirty="0" smtClean="0">
              <a:solidFill>
                <a:schemeClr val="bg1">
                  <a:lumMod val="50000"/>
                </a:schemeClr>
              </a:solidFill>
            </a:rPr>
            <a:t>Rees</a:t>
          </a:r>
          <a:endParaRPr lang="de-DE" dirty="0">
            <a:solidFill>
              <a:schemeClr val="bg1">
                <a:lumMod val="50000"/>
              </a:schemeClr>
            </a:solidFill>
          </a:endParaRPr>
        </a:p>
      </dgm:t>
    </dgm:pt>
    <dgm:pt modelId="{C3956597-50DE-40E9-99BF-F40A0AD0FAA4}" type="parTrans" cxnId="{4572981B-E28B-4A3A-8CF8-0E859064FEA9}">
      <dgm:prSet/>
      <dgm:spPr/>
      <dgm:t>
        <a:bodyPr/>
        <a:lstStyle/>
        <a:p>
          <a:endParaRPr lang="de-DE"/>
        </a:p>
      </dgm:t>
    </dgm:pt>
    <dgm:pt modelId="{BCA96CC7-A97B-4DDB-A09F-074D95E4B994}" type="sibTrans" cxnId="{4572981B-E28B-4A3A-8CF8-0E859064FEA9}">
      <dgm:prSet/>
      <dgm:spPr/>
      <dgm:t>
        <a:bodyPr/>
        <a:lstStyle/>
        <a:p>
          <a:endParaRPr lang="de-DE"/>
        </a:p>
      </dgm:t>
    </dgm:pt>
    <dgm:pt modelId="{41A28A2E-DA9C-421F-A7A5-E03FD3098253}">
      <dgm:prSet phldrT="[Text]"/>
      <dgm:spPr>
        <a:solidFill>
          <a:schemeClr val="accent1">
            <a:lumMod val="90000"/>
            <a:alpha val="90000"/>
          </a:schemeClr>
        </a:solidFill>
      </dgm:spPr>
      <dgm:t>
        <a:bodyPr/>
        <a:lstStyle/>
        <a:p>
          <a:r>
            <a:rPr lang="de-DE" dirty="0" smtClean="0">
              <a:solidFill>
                <a:schemeClr val="bg1">
                  <a:lumMod val="50000"/>
                </a:schemeClr>
              </a:solidFill>
            </a:rPr>
            <a:t>Rees</a:t>
          </a:r>
          <a:endParaRPr lang="de-DE" dirty="0">
            <a:solidFill>
              <a:schemeClr val="bg1">
                <a:lumMod val="50000"/>
              </a:schemeClr>
            </a:solidFill>
          </a:endParaRPr>
        </a:p>
      </dgm:t>
    </dgm:pt>
    <dgm:pt modelId="{9BB4C97D-024F-4910-BC8D-7CE46C30A0B0}" type="parTrans" cxnId="{237DBAC4-2FA8-44A3-BA1B-7E0A5410463C}">
      <dgm:prSet/>
      <dgm:spPr/>
      <dgm:t>
        <a:bodyPr/>
        <a:lstStyle/>
        <a:p>
          <a:endParaRPr lang="de-DE"/>
        </a:p>
      </dgm:t>
    </dgm:pt>
    <dgm:pt modelId="{42E5301F-7622-48B4-8342-E58AD75AB01D}" type="sibTrans" cxnId="{237DBAC4-2FA8-44A3-BA1B-7E0A5410463C}">
      <dgm:prSet/>
      <dgm:spPr/>
      <dgm:t>
        <a:bodyPr/>
        <a:lstStyle/>
        <a:p>
          <a:endParaRPr lang="de-DE"/>
        </a:p>
      </dgm:t>
    </dgm:pt>
    <dgm:pt modelId="{21284AB7-E90E-423C-84F6-B41911844786}">
      <dgm:prSet phldrT="[Text]"/>
      <dgm:spPr>
        <a:solidFill>
          <a:schemeClr val="accent1">
            <a:lumMod val="90000"/>
            <a:alpha val="90000"/>
          </a:schemeClr>
        </a:solidFill>
      </dgm:spPr>
      <dgm:t>
        <a:bodyPr/>
        <a:lstStyle/>
        <a:p>
          <a:r>
            <a:rPr lang="de-DE" dirty="0" smtClean="0">
              <a:solidFill>
                <a:schemeClr val="bg1">
                  <a:lumMod val="50000"/>
                </a:schemeClr>
              </a:solidFill>
            </a:rPr>
            <a:t>Kleve</a:t>
          </a:r>
          <a:endParaRPr lang="de-DE" dirty="0">
            <a:solidFill>
              <a:schemeClr val="bg1">
                <a:lumMod val="50000"/>
              </a:schemeClr>
            </a:solidFill>
          </a:endParaRPr>
        </a:p>
      </dgm:t>
    </dgm:pt>
    <dgm:pt modelId="{A192D9DF-2D3D-4E27-BB45-A19080CC8ADE}" type="parTrans" cxnId="{0242F044-E35F-4B43-A985-08274D3403B7}">
      <dgm:prSet/>
      <dgm:spPr/>
      <dgm:t>
        <a:bodyPr/>
        <a:lstStyle/>
        <a:p>
          <a:endParaRPr lang="de-DE"/>
        </a:p>
      </dgm:t>
    </dgm:pt>
    <dgm:pt modelId="{05EF9AF0-D4F9-4A85-A7E6-75E22F7E8E47}" type="sibTrans" cxnId="{0242F044-E35F-4B43-A985-08274D3403B7}">
      <dgm:prSet/>
      <dgm:spPr/>
      <dgm:t>
        <a:bodyPr/>
        <a:lstStyle/>
        <a:p>
          <a:endParaRPr lang="de-DE"/>
        </a:p>
      </dgm:t>
    </dgm:pt>
    <dgm:pt modelId="{BEE433C0-5382-466F-8BD7-76191361DB7B}">
      <dgm:prSet phldrT="[Text]"/>
      <dgm:spPr>
        <a:solidFill>
          <a:srgbClr val="FF0000"/>
        </a:solidFill>
      </dgm:spPr>
      <dgm:t>
        <a:bodyPr/>
        <a:lstStyle/>
        <a:p>
          <a:r>
            <a:rPr lang="de-DE" b="1" dirty="0" smtClean="0"/>
            <a:t>Gymnasium</a:t>
          </a:r>
          <a:endParaRPr lang="de-DE" b="1" dirty="0"/>
        </a:p>
      </dgm:t>
    </dgm:pt>
    <dgm:pt modelId="{E23C58A6-2688-4AF2-8F4D-77221EB99881}" type="parTrans" cxnId="{31C0B378-7F0E-4E97-9F68-70AF74E1BF87}">
      <dgm:prSet/>
      <dgm:spPr/>
      <dgm:t>
        <a:bodyPr/>
        <a:lstStyle/>
        <a:p>
          <a:endParaRPr lang="de-DE"/>
        </a:p>
      </dgm:t>
    </dgm:pt>
    <dgm:pt modelId="{09B11522-51CE-4656-899E-961FBB223AB9}" type="sibTrans" cxnId="{31C0B378-7F0E-4E97-9F68-70AF74E1BF87}">
      <dgm:prSet/>
      <dgm:spPr/>
      <dgm:t>
        <a:bodyPr/>
        <a:lstStyle/>
        <a:p>
          <a:endParaRPr lang="de-DE"/>
        </a:p>
      </dgm:t>
    </dgm:pt>
    <dgm:pt modelId="{F9CE9B75-631D-479F-A790-988C179A9468}">
      <dgm:prSet phldrT="[Tex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dgm:spPr>
      <dgm:t>
        <a:bodyPr/>
        <a:lstStyle/>
        <a:p>
          <a:r>
            <a:rPr lang="de-DE" b="1" dirty="0" smtClean="0"/>
            <a:t>Emmerich</a:t>
          </a:r>
          <a:endParaRPr lang="de-DE" b="1" dirty="0"/>
        </a:p>
      </dgm:t>
    </dgm:pt>
    <dgm:pt modelId="{709B0A3E-66E5-452E-A49A-4EEE18592BBA}" type="parTrans" cxnId="{B32C23F6-664B-4F53-BCC7-8D8476F452E8}">
      <dgm:prSet/>
      <dgm:spPr/>
      <dgm:t>
        <a:bodyPr/>
        <a:lstStyle/>
        <a:p>
          <a:endParaRPr lang="de-DE"/>
        </a:p>
      </dgm:t>
    </dgm:pt>
    <dgm:pt modelId="{9D36E114-4CD4-4C23-8F65-B8C4A7EEEB11}" type="sibTrans" cxnId="{B32C23F6-664B-4F53-BCC7-8D8476F452E8}">
      <dgm:prSet/>
      <dgm:spPr/>
      <dgm:t>
        <a:bodyPr/>
        <a:lstStyle/>
        <a:p>
          <a:endParaRPr lang="de-DE"/>
        </a:p>
      </dgm:t>
    </dgm:pt>
    <dgm:pt modelId="{A0DCC94B-2716-4897-99C7-AFBB7A884F70}">
      <dgm:prSet phldrT="[Tex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dgm:spPr>
      <dgm:t>
        <a:bodyPr/>
        <a:lstStyle/>
        <a:p>
          <a:r>
            <a:rPr lang="de-DE" dirty="0" smtClean="0">
              <a:solidFill>
                <a:schemeClr val="bg1">
                  <a:lumMod val="50000"/>
                </a:schemeClr>
              </a:solidFill>
            </a:rPr>
            <a:t>Rees, Kleve</a:t>
          </a:r>
          <a:endParaRPr lang="de-DE" dirty="0">
            <a:solidFill>
              <a:schemeClr val="bg1">
                <a:lumMod val="50000"/>
              </a:schemeClr>
            </a:solidFill>
          </a:endParaRPr>
        </a:p>
      </dgm:t>
    </dgm:pt>
    <dgm:pt modelId="{2044625C-BEAB-4082-945C-C3A358D07E5F}" type="parTrans" cxnId="{4822C977-1C42-4D86-8A0C-E56E9E763869}">
      <dgm:prSet/>
      <dgm:spPr/>
      <dgm:t>
        <a:bodyPr/>
        <a:lstStyle/>
        <a:p>
          <a:endParaRPr lang="de-DE"/>
        </a:p>
      </dgm:t>
    </dgm:pt>
    <dgm:pt modelId="{D142D3B8-E45F-4D53-9443-53B9850D1B7C}" type="sibTrans" cxnId="{4822C977-1C42-4D86-8A0C-E56E9E763869}">
      <dgm:prSet/>
      <dgm:spPr/>
      <dgm:t>
        <a:bodyPr/>
        <a:lstStyle/>
        <a:p>
          <a:endParaRPr lang="de-DE"/>
        </a:p>
      </dgm:t>
    </dgm:pt>
    <dgm:pt modelId="{E54E8D00-2FA5-4729-8132-234DD2253F25}">
      <dgm:prSet phldrT="[Text]"/>
      <dgm:spPr>
        <a:solidFill>
          <a:srgbClr val="00B0F0"/>
        </a:solidFill>
      </dgm:spPr>
      <dgm:t>
        <a:bodyPr/>
        <a:lstStyle/>
        <a:p>
          <a:r>
            <a:rPr lang="de-DE" smtClean="0"/>
            <a:t>Realschule</a:t>
          </a:r>
          <a:endParaRPr lang="de-DE" dirty="0"/>
        </a:p>
      </dgm:t>
    </dgm:pt>
    <dgm:pt modelId="{8015BD4E-F8EB-4C34-B7B6-5106CC0C562B}" type="parTrans" cxnId="{8BCC74E4-4753-48FC-AECB-25DC376200B8}">
      <dgm:prSet/>
      <dgm:spPr/>
      <dgm:t>
        <a:bodyPr/>
        <a:lstStyle/>
        <a:p>
          <a:endParaRPr lang="de-DE"/>
        </a:p>
      </dgm:t>
    </dgm:pt>
    <dgm:pt modelId="{36F35D77-F302-43BF-BC6D-C09A209C4E33}" type="sibTrans" cxnId="{8BCC74E4-4753-48FC-AECB-25DC376200B8}">
      <dgm:prSet/>
      <dgm:spPr/>
      <dgm:t>
        <a:bodyPr/>
        <a:lstStyle/>
        <a:p>
          <a:endParaRPr lang="de-DE"/>
        </a:p>
      </dgm:t>
    </dgm:pt>
    <dgm:pt modelId="{567A238A-A9B6-453A-8290-669431AC3633}">
      <dgm:prSet phldrT="[Text]"/>
      <dgm:spPr>
        <a:solidFill>
          <a:srgbClr val="FF0000"/>
        </a:solidFill>
      </dgm:spPr>
      <dgm:t>
        <a:bodyPr/>
        <a:lstStyle/>
        <a:p>
          <a:r>
            <a:rPr lang="de-DE" b="1" smtClean="0"/>
            <a:t>Gesamtschule</a:t>
          </a:r>
          <a:endParaRPr lang="de-DE" b="1" dirty="0"/>
        </a:p>
      </dgm:t>
    </dgm:pt>
    <dgm:pt modelId="{A5B252DC-919E-4C8A-BE27-62381AB43AA1}" type="parTrans" cxnId="{8CEEF32B-889A-47DD-9F2C-56CE60D1A22C}">
      <dgm:prSet/>
      <dgm:spPr/>
      <dgm:t>
        <a:bodyPr/>
        <a:lstStyle/>
        <a:p>
          <a:endParaRPr lang="de-DE"/>
        </a:p>
      </dgm:t>
    </dgm:pt>
    <dgm:pt modelId="{FB5BE688-CC34-4A83-B363-6E2DC22D31E6}" type="sibTrans" cxnId="{8CEEF32B-889A-47DD-9F2C-56CE60D1A22C}">
      <dgm:prSet/>
      <dgm:spPr/>
      <dgm:t>
        <a:bodyPr/>
        <a:lstStyle/>
        <a:p>
          <a:endParaRPr lang="de-DE"/>
        </a:p>
      </dgm:t>
    </dgm:pt>
    <dgm:pt modelId="{FF22AD08-A676-4C45-AF88-CAC9120DD9D5}">
      <dgm:prSet phldrT="[Tex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dgm:spPr>
      <dgm:t>
        <a:bodyPr/>
        <a:lstStyle/>
        <a:p>
          <a:r>
            <a:rPr lang="de-DE" b="1" dirty="0" smtClean="0"/>
            <a:t>Emmerich</a:t>
          </a:r>
          <a:endParaRPr lang="de-DE" b="1" dirty="0"/>
        </a:p>
      </dgm:t>
    </dgm:pt>
    <dgm:pt modelId="{B8D94AC1-26C4-49F6-9A55-A71F2D5A8AD4}" type="parTrans" cxnId="{15B9C5B0-E043-4B5F-A8AA-2637FB8B7251}">
      <dgm:prSet/>
      <dgm:spPr/>
      <dgm:t>
        <a:bodyPr/>
        <a:lstStyle/>
        <a:p>
          <a:endParaRPr lang="de-DE"/>
        </a:p>
      </dgm:t>
    </dgm:pt>
    <dgm:pt modelId="{D6AC1A38-F3F6-4C52-9B98-8E7CC074706F}" type="sibTrans" cxnId="{15B9C5B0-E043-4B5F-A8AA-2637FB8B7251}">
      <dgm:prSet/>
      <dgm:spPr/>
      <dgm:t>
        <a:bodyPr/>
        <a:lstStyle/>
        <a:p>
          <a:endParaRPr lang="de-DE"/>
        </a:p>
      </dgm:t>
    </dgm:pt>
    <dgm:pt modelId="{8677A753-50AE-415F-9FF5-B2BC8BDCBCBA}">
      <dgm:prSet phldrT="[Tex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dgm:spPr>
      <dgm:t>
        <a:bodyPr/>
        <a:lstStyle/>
        <a:p>
          <a:r>
            <a:rPr lang="de-DE" dirty="0" smtClean="0">
              <a:solidFill>
                <a:schemeClr val="bg1">
                  <a:lumMod val="50000"/>
                </a:schemeClr>
              </a:solidFill>
            </a:rPr>
            <a:t>Kleve</a:t>
          </a:r>
          <a:endParaRPr lang="de-DE" dirty="0">
            <a:solidFill>
              <a:schemeClr val="bg1">
                <a:lumMod val="50000"/>
              </a:schemeClr>
            </a:solidFill>
          </a:endParaRPr>
        </a:p>
      </dgm:t>
    </dgm:pt>
    <dgm:pt modelId="{C0879CDB-9437-4AB1-972C-FAEE905E379B}" type="parTrans" cxnId="{DFFE6B02-49AC-410D-B0DE-E8FF55F6C8ED}">
      <dgm:prSet/>
      <dgm:spPr/>
      <dgm:t>
        <a:bodyPr/>
        <a:lstStyle/>
        <a:p>
          <a:endParaRPr lang="de-DE"/>
        </a:p>
      </dgm:t>
    </dgm:pt>
    <dgm:pt modelId="{905D41CC-9018-49B3-B337-C981E79AB35E}" type="sibTrans" cxnId="{DFFE6B02-49AC-410D-B0DE-E8FF55F6C8ED}">
      <dgm:prSet/>
      <dgm:spPr/>
      <dgm:t>
        <a:bodyPr/>
        <a:lstStyle/>
        <a:p>
          <a:endParaRPr lang="de-DE"/>
        </a:p>
      </dgm:t>
    </dgm:pt>
    <dgm:pt modelId="{6719F226-1A50-4898-856E-53167CF5980E}" type="pres">
      <dgm:prSet presAssocID="{FA9675D8-9D83-440C-AB42-C02003536E85}" presName="Name0" presStyleCnt="0">
        <dgm:presLayoutVars>
          <dgm:dir/>
          <dgm:animLvl val="lvl"/>
          <dgm:resizeHandles val="exact"/>
        </dgm:presLayoutVars>
      </dgm:prSet>
      <dgm:spPr/>
      <dgm:t>
        <a:bodyPr/>
        <a:lstStyle/>
        <a:p>
          <a:endParaRPr lang="de-DE"/>
        </a:p>
      </dgm:t>
    </dgm:pt>
    <dgm:pt modelId="{7EB62409-2F05-4EA2-87EF-B11B69FC0DAA}" type="pres">
      <dgm:prSet presAssocID="{88D656A3-BE32-43DB-BE6E-4C6C4E85BD02}" presName="composite" presStyleCnt="0"/>
      <dgm:spPr/>
    </dgm:pt>
    <dgm:pt modelId="{DFA42BBA-5D55-465A-91FE-1952FD7B632C}" type="pres">
      <dgm:prSet presAssocID="{88D656A3-BE32-43DB-BE6E-4C6C4E85BD02}" presName="parTx" presStyleLbl="alignNode1" presStyleIdx="0" presStyleCnt="4" custScaleY="188995">
        <dgm:presLayoutVars>
          <dgm:chMax val="0"/>
          <dgm:chPref val="0"/>
          <dgm:bulletEnabled val="1"/>
        </dgm:presLayoutVars>
      </dgm:prSet>
      <dgm:spPr/>
      <dgm:t>
        <a:bodyPr/>
        <a:lstStyle/>
        <a:p>
          <a:endParaRPr lang="de-DE"/>
        </a:p>
      </dgm:t>
    </dgm:pt>
    <dgm:pt modelId="{B6367608-8FE7-4C0E-8123-D2193C18F72E}" type="pres">
      <dgm:prSet presAssocID="{88D656A3-BE32-43DB-BE6E-4C6C4E85BD02}" presName="desTx" presStyleLbl="alignAccFollowNode1" presStyleIdx="0" presStyleCnt="4">
        <dgm:presLayoutVars>
          <dgm:bulletEnabled val="1"/>
        </dgm:presLayoutVars>
      </dgm:prSet>
      <dgm:spPr/>
      <dgm:t>
        <a:bodyPr/>
        <a:lstStyle/>
        <a:p>
          <a:endParaRPr lang="de-DE"/>
        </a:p>
      </dgm:t>
    </dgm:pt>
    <dgm:pt modelId="{ADC0FF5E-902B-47CF-95EA-EF8CED124F84}" type="pres">
      <dgm:prSet presAssocID="{98B7ED20-8AD9-4A4E-9049-6CD3108EEA69}" presName="space" presStyleCnt="0"/>
      <dgm:spPr/>
    </dgm:pt>
    <dgm:pt modelId="{E020EDA0-CC03-4444-B7B3-F3DD9424B39D}" type="pres">
      <dgm:prSet presAssocID="{E54E8D00-2FA5-4729-8132-234DD2253F25}" presName="composite" presStyleCnt="0"/>
      <dgm:spPr/>
    </dgm:pt>
    <dgm:pt modelId="{7ED48129-C3CC-482F-BD59-E3D1C95A0BE3}" type="pres">
      <dgm:prSet presAssocID="{E54E8D00-2FA5-4729-8132-234DD2253F25}" presName="parTx" presStyleLbl="alignNode1" presStyleIdx="1" presStyleCnt="4" custScaleY="188995">
        <dgm:presLayoutVars>
          <dgm:chMax val="0"/>
          <dgm:chPref val="0"/>
          <dgm:bulletEnabled val="1"/>
        </dgm:presLayoutVars>
      </dgm:prSet>
      <dgm:spPr/>
      <dgm:t>
        <a:bodyPr/>
        <a:lstStyle/>
        <a:p>
          <a:endParaRPr lang="de-DE"/>
        </a:p>
      </dgm:t>
    </dgm:pt>
    <dgm:pt modelId="{0AB9AEAD-061B-4D62-AA2B-00B69A079E98}" type="pres">
      <dgm:prSet presAssocID="{E54E8D00-2FA5-4729-8132-234DD2253F25}" presName="desTx" presStyleLbl="alignAccFollowNode1" presStyleIdx="1" presStyleCnt="4">
        <dgm:presLayoutVars>
          <dgm:bulletEnabled val="1"/>
        </dgm:presLayoutVars>
      </dgm:prSet>
      <dgm:spPr/>
      <dgm:t>
        <a:bodyPr/>
        <a:lstStyle/>
        <a:p>
          <a:endParaRPr lang="de-DE"/>
        </a:p>
      </dgm:t>
    </dgm:pt>
    <dgm:pt modelId="{37F34843-2F3C-40B0-883E-C52EEED3DD17}" type="pres">
      <dgm:prSet presAssocID="{36F35D77-F302-43BF-BC6D-C09A209C4E33}" presName="space" presStyleCnt="0"/>
      <dgm:spPr/>
    </dgm:pt>
    <dgm:pt modelId="{2D25B827-1B0C-4F1B-8DDE-A29727A808F1}" type="pres">
      <dgm:prSet presAssocID="{BEE433C0-5382-466F-8BD7-76191361DB7B}" presName="composite" presStyleCnt="0"/>
      <dgm:spPr/>
    </dgm:pt>
    <dgm:pt modelId="{1AFA5C5F-478D-47F5-B69B-C8C889BE7B54}" type="pres">
      <dgm:prSet presAssocID="{BEE433C0-5382-466F-8BD7-76191361DB7B}" presName="parTx" presStyleLbl="alignNode1" presStyleIdx="2" presStyleCnt="4" custScaleY="159580">
        <dgm:presLayoutVars>
          <dgm:chMax val="0"/>
          <dgm:chPref val="0"/>
          <dgm:bulletEnabled val="1"/>
        </dgm:presLayoutVars>
      </dgm:prSet>
      <dgm:spPr/>
      <dgm:t>
        <a:bodyPr/>
        <a:lstStyle/>
        <a:p>
          <a:endParaRPr lang="de-DE"/>
        </a:p>
      </dgm:t>
    </dgm:pt>
    <dgm:pt modelId="{BD85A01F-8AEA-471E-92BB-DB605D27D9F6}" type="pres">
      <dgm:prSet presAssocID="{BEE433C0-5382-466F-8BD7-76191361DB7B}" presName="desTx" presStyleLbl="alignAccFollowNode1" presStyleIdx="2" presStyleCnt="4">
        <dgm:presLayoutVars>
          <dgm:bulletEnabled val="1"/>
        </dgm:presLayoutVars>
      </dgm:prSet>
      <dgm:spPr/>
      <dgm:t>
        <a:bodyPr/>
        <a:lstStyle/>
        <a:p>
          <a:endParaRPr lang="de-DE"/>
        </a:p>
      </dgm:t>
    </dgm:pt>
    <dgm:pt modelId="{635C47C4-77E9-466E-9549-805255C56333}" type="pres">
      <dgm:prSet presAssocID="{09B11522-51CE-4656-899E-961FBB223AB9}" presName="space" presStyleCnt="0"/>
      <dgm:spPr/>
    </dgm:pt>
    <dgm:pt modelId="{49DA5412-3A3F-48E9-A429-FE0800E82C70}" type="pres">
      <dgm:prSet presAssocID="{567A238A-A9B6-453A-8290-669431AC3633}" presName="composite" presStyleCnt="0"/>
      <dgm:spPr/>
    </dgm:pt>
    <dgm:pt modelId="{B2DDB402-BDF7-4777-815D-2B146EDFFE23}" type="pres">
      <dgm:prSet presAssocID="{567A238A-A9B6-453A-8290-669431AC3633}" presName="parTx" presStyleLbl="alignNode1" presStyleIdx="3" presStyleCnt="4" custScaleY="159580">
        <dgm:presLayoutVars>
          <dgm:chMax val="0"/>
          <dgm:chPref val="0"/>
          <dgm:bulletEnabled val="1"/>
        </dgm:presLayoutVars>
      </dgm:prSet>
      <dgm:spPr/>
      <dgm:t>
        <a:bodyPr/>
        <a:lstStyle/>
        <a:p>
          <a:endParaRPr lang="de-DE"/>
        </a:p>
      </dgm:t>
    </dgm:pt>
    <dgm:pt modelId="{104DD66F-E59B-4B48-8E5C-7C95E4B80FE4}" type="pres">
      <dgm:prSet presAssocID="{567A238A-A9B6-453A-8290-669431AC3633}" presName="desTx" presStyleLbl="alignAccFollowNode1" presStyleIdx="3" presStyleCnt="4">
        <dgm:presLayoutVars>
          <dgm:bulletEnabled val="1"/>
        </dgm:presLayoutVars>
      </dgm:prSet>
      <dgm:spPr/>
      <dgm:t>
        <a:bodyPr/>
        <a:lstStyle/>
        <a:p>
          <a:endParaRPr lang="de-DE"/>
        </a:p>
      </dgm:t>
    </dgm:pt>
  </dgm:ptLst>
  <dgm:cxnLst>
    <dgm:cxn modelId="{11489F40-58E4-4693-BDB4-8AC8937DCB52}" type="presOf" srcId="{567A238A-A9B6-453A-8290-669431AC3633}" destId="{B2DDB402-BDF7-4777-815D-2B146EDFFE23}" srcOrd="0" destOrd="0" presId="urn:microsoft.com/office/officeart/2005/8/layout/hList1"/>
    <dgm:cxn modelId="{AD900A1A-B5A0-44A0-9D72-B04F6D04B688}" type="presOf" srcId="{FF22AD08-A676-4C45-AF88-CAC9120DD9D5}" destId="{104DD66F-E59B-4B48-8E5C-7C95E4B80FE4}" srcOrd="0" destOrd="0" presId="urn:microsoft.com/office/officeart/2005/8/layout/hList1"/>
    <dgm:cxn modelId="{924A6B10-C070-4A99-B974-BC3335AA4A64}" type="presOf" srcId="{8677A753-50AE-415F-9FF5-B2BC8BDCBCBA}" destId="{104DD66F-E59B-4B48-8E5C-7C95E4B80FE4}" srcOrd="0" destOrd="1" presId="urn:microsoft.com/office/officeart/2005/8/layout/hList1"/>
    <dgm:cxn modelId="{2E8CAB27-D57F-4E65-B510-D4BB16376318}" type="presOf" srcId="{41A28A2E-DA9C-421F-A7A5-E03FD3098253}" destId="{0AB9AEAD-061B-4D62-AA2B-00B69A079E98}" srcOrd="0" destOrd="0" presId="urn:microsoft.com/office/officeart/2005/8/layout/hList1"/>
    <dgm:cxn modelId="{237DBAC4-2FA8-44A3-BA1B-7E0A5410463C}" srcId="{E54E8D00-2FA5-4729-8132-234DD2253F25}" destId="{41A28A2E-DA9C-421F-A7A5-E03FD3098253}" srcOrd="0" destOrd="0" parTransId="{9BB4C97D-024F-4910-BC8D-7CE46C30A0B0}" sibTransId="{42E5301F-7622-48B4-8342-E58AD75AB01D}"/>
    <dgm:cxn modelId="{5E967F48-0690-4B66-875A-74D0EE056097}" type="presOf" srcId="{FA9675D8-9D83-440C-AB42-C02003536E85}" destId="{6719F226-1A50-4898-856E-53167CF5980E}" srcOrd="0" destOrd="0" presId="urn:microsoft.com/office/officeart/2005/8/layout/hList1"/>
    <dgm:cxn modelId="{31C0B378-7F0E-4E97-9F68-70AF74E1BF87}" srcId="{FA9675D8-9D83-440C-AB42-C02003536E85}" destId="{BEE433C0-5382-466F-8BD7-76191361DB7B}" srcOrd="2" destOrd="0" parTransId="{E23C58A6-2688-4AF2-8F4D-77221EB99881}" sibTransId="{09B11522-51CE-4656-899E-961FBB223AB9}"/>
    <dgm:cxn modelId="{15B9C5B0-E043-4B5F-A8AA-2637FB8B7251}" srcId="{567A238A-A9B6-453A-8290-669431AC3633}" destId="{FF22AD08-A676-4C45-AF88-CAC9120DD9D5}" srcOrd="0" destOrd="0" parTransId="{B8D94AC1-26C4-49F6-9A55-A71F2D5A8AD4}" sibTransId="{D6AC1A38-F3F6-4C52-9B98-8E7CC074706F}"/>
    <dgm:cxn modelId="{BFCCE1E3-F941-4DF8-94D2-3E495E5DC70F}" type="presOf" srcId="{88D656A3-BE32-43DB-BE6E-4C6C4E85BD02}" destId="{DFA42BBA-5D55-465A-91FE-1952FD7B632C}" srcOrd="0" destOrd="0" presId="urn:microsoft.com/office/officeart/2005/8/layout/hList1"/>
    <dgm:cxn modelId="{8BCC74E4-4753-48FC-AECB-25DC376200B8}" srcId="{FA9675D8-9D83-440C-AB42-C02003536E85}" destId="{E54E8D00-2FA5-4729-8132-234DD2253F25}" srcOrd="1" destOrd="0" parTransId="{8015BD4E-F8EB-4C34-B7B6-5106CC0C562B}" sibTransId="{36F35D77-F302-43BF-BC6D-C09A209C4E33}"/>
    <dgm:cxn modelId="{E0EF0F6E-23B5-410A-8DE4-EDE1EB4B1892}" type="presOf" srcId="{A0DCC94B-2716-4897-99C7-AFBB7A884F70}" destId="{BD85A01F-8AEA-471E-92BB-DB605D27D9F6}" srcOrd="0" destOrd="1" presId="urn:microsoft.com/office/officeart/2005/8/layout/hList1"/>
    <dgm:cxn modelId="{4822C977-1C42-4D86-8A0C-E56E9E763869}" srcId="{BEE433C0-5382-466F-8BD7-76191361DB7B}" destId="{A0DCC94B-2716-4897-99C7-AFBB7A884F70}" srcOrd="1" destOrd="0" parTransId="{2044625C-BEAB-4082-945C-C3A358D07E5F}" sibTransId="{D142D3B8-E45F-4D53-9443-53B9850D1B7C}"/>
    <dgm:cxn modelId="{4572981B-E28B-4A3A-8CF8-0E859064FEA9}" srcId="{88D656A3-BE32-43DB-BE6E-4C6C4E85BD02}" destId="{0F8BBE40-0E22-42FA-B8D7-E8252DCDE8A4}" srcOrd="0" destOrd="0" parTransId="{C3956597-50DE-40E9-99BF-F40A0AD0FAA4}" sibTransId="{BCA96CC7-A97B-4DDB-A09F-074D95E4B994}"/>
    <dgm:cxn modelId="{CDC9033C-36B0-4A5C-806A-0429725BF95B}" type="presOf" srcId="{0F8BBE40-0E22-42FA-B8D7-E8252DCDE8A4}" destId="{B6367608-8FE7-4C0E-8123-D2193C18F72E}" srcOrd="0" destOrd="0" presId="urn:microsoft.com/office/officeart/2005/8/layout/hList1"/>
    <dgm:cxn modelId="{D4093880-1356-4923-92F7-2333A4A44DA0}" type="presOf" srcId="{F9CE9B75-631D-479F-A790-988C179A9468}" destId="{BD85A01F-8AEA-471E-92BB-DB605D27D9F6}" srcOrd="0" destOrd="0" presId="urn:microsoft.com/office/officeart/2005/8/layout/hList1"/>
    <dgm:cxn modelId="{6ED54160-FD36-485F-B4EF-C9EC7EACF94B}" type="presOf" srcId="{21284AB7-E90E-423C-84F6-B41911844786}" destId="{0AB9AEAD-061B-4D62-AA2B-00B69A079E98}" srcOrd="0" destOrd="1" presId="urn:microsoft.com/office/officeart/2005/8/layout/hList1"/>
    <dgm:cxn modelId="{8CEEF32B-889A-47DD-9F2C-56CE60D1A22C}" srcId="{FA9675D8-9D83-440C-AB42-C02003536E85}" destId="{567A238A-A9B6-453A-8290-669431AC3633}" srcOrd="3" destOrd="0" parTransId="{A5B252DC-919E-4C8A-BE27-62381AB43AA1}" sibTransId="{FB5BE688-CC34-4A83-B363-6E2DC22D31E6}"/>
    <dgm:cxn modelId="{921200BC-28D4-4A6A-80B4-2617A807E8C4}" type="presOf" srcId="{BEE433C0-5382-466F-8BD7-76191361DB7B}" destId="{1AFA5C5F-478D-47F5-B69B-C8C889BE7B54}" srcOrd="0" destOrd="0" presId="urn:microsoft.com/office/officeart/2005/8/layout/hList1"/>
    <dgm:cxn modelId="{0242F044-E35F-4B43-A985-08274D3403B7}" srcId="{E54E8D00-2FA5-4729-8132-234DD2253F25}" destId="{21284AB7-E90E-423C-84F6-B41911844786}" srcOrd="1" destOrd="0" parTransId="{A192D9DF-2D3D-4E27-BB45-A19080CC8ADE}" sibTransId="{05EF9AF0-D4F9-4A85-A7E6-75E22F7E8E47}"/>
    <dgm:cxn modelId="{CA2EABB9-0840-471E-9482-12CE091FCFCC}" srcId="{FA9675D8-9D83-440C-AB42-C02003536E85}" destId="{88D656A3-BE32-43DB-BE6E-4C6C4E85BD02}" srcOrd="0" destOrd="0" parTransId="{40C2A257-2CE6-48F7-8A78-3295A7AC35CF}" sibTransId="{98B7ED20-8AD9-4A4E-9049-6CD3108EEA69}"/>
    <dgm:cxn modelId="{B32C23F6-664B-4F53-BCC7-8D8476F452E8}" srcId="{BEE433C0-5382-466F-8BD7-76191361DB7B}" destId="{F9CE9B75-631D-479F-A790-988C179A9468}" srcOrd="0" destOrd="0" parTransId="{709B0A3E-66E5-452E-A49A-4EEE18592BBA}" sibTransId="{9D36E114-4CD4-4C23-8F65-B8C4A7EEEB11}"/>
    <dgm:cxn modelId="{FF349496-8EBB-4731-B16B-75125ED25D27}" type="presOf" srcId="{E54E8D00-2FA5-4729-8132-234DD2253F25}" destId="{7ED48129-C3CC-482F-BD59-E3D1C95A0BE3}" srcOrd="0" destOrd="0" presId="urn:microsoft.com/office/officeart/2005/8/layout/hList1"/>
    <dgm:cxn modelId="{DFFE6B02-49AC-410D-B0DE-E8FF55F6C8ED}" srcId="{567A238A-A9B6-453A-8290-669431AC3633}" destId="{8677A753-50AE-415F-9FF5-B2BC8BDCBCBA}" srcOrd="1" destOrd="0" parTransId="{C0879CDB-9437-4AB1-972C-FAEE905E379B}" sibTransId="{905D41CC-9018-49B3-B337-C981E79AB35E}"/>
    <dgm:cxn modelId="{79357E07-E76B-427B-B10C-86963CDF7FD8}" type="presParOf" srcId="{6719F226-1A50-4898-856E-53167CF5980E}" destId="{7EB62409-2F05-4EA2-87EF-B11B69FC0DAA}" srcOrd="0" destOrd="0" presId="urn:microsoft.com/office/officeart/2005/8/layout/hList1"/>
    <dgm:cxn modelId="{6F0E01E5-F5B1-4F2C-86F1-0DB620328804}" type="presParOf" srcId="{7EB62409-2F05-4EA2-87EF-B11B69FC0DAA}" destId="{DFA42BBA-5D55-465A-91FE-1952FD7B632C}" srcOrd="0" destOrd="0" presId="urn:microsoft.com/office/officeart/2005/8/layout/hList1"/>
    <dgm:cxn modelId="{2AE4BBA2-F0DB-4914-8853-2D267C97F1BE}" type="presParOf" srcId="{7EB62409-2F05-4EA2-87EF-B11B69FC0DAA}" destId="{B6367608-8FE7-4C0E-8123-D2193C18F72E}" srcOrd="1" destOrd="0" presId="urn:microsoft.com/office/officeart/2005/8/layout/hList1"/>
    <dgm:cxn modelId="{D895D00D-3D01-47FB-9F7B-3E2D32F63255}" type="presParOf" srcId="{6719F226-1A50-4898-856E-53167CF5980E}" destId="{ADC0FF5E-902B-47CF-95EA-EF8CED124F84}" srcOrd="1" destOrd="0" presId="urn:microsoft.com/office/officeart/2005/8/layout/hList1"/>
    <dgm:cxn modelId="{AE6EB83A-F791-4DBF-8AD6-44FB66C3FF8E}" type="presParOf" srcId="{6719F226-1A50-4898-856E-53167CF5980E}" destId="{E020EDA0-CC03-4444-B7B3-F3DD9424B39D}" srcOrd="2" destOrd="0" presId="urn:microsoft.com/office/officeart/2005/8/layout/hList1"/>
    <dgm:cxn modelId="{12FEC173-0A0F-4CC1-B0A5-8C0F58C3B8A7}" type="presParOf" srcId="{E020EDA0-CC03-4444-B7B3-F3DD9424B39D}" destId="{7ED48129-C3CC-482F-BD59-E3D1C95A0BE3}" srcOrd="0" destOrd="0" presId="urn:microsoft.com/office/officeart/2005/8/layout/hList1"/>
    <dgm:cxn modelId="{A618636F-FF6F-4B33-B979-8D7F8454FA2D}" type="presParOf" srcId="{E020EDA0-CC03-4444-B7B3-F3DD9424B39D}" destId="{0AB9AEAD-061B-4D62-AA2B-00B69A079E98}" srcOrd="1" destOrd="0" presId="urn:microsoft.com/office/officeart/2005/8/layout/hList1"/>
    <dgm:cxn modelId="{F30AA911-F0EE-4441-B101-5A6671B2623B}" type="presParOf" srcId="{6719F226-1A50-4898-856E-53167CF5980E}" destId="{37F34843-2F3C-40B0-883E-C52EEED3DD17}" srcOrd="3" destOrd="0" presId="urn:microsoft.com/office/officeart/2005/8/layout/hList1"/>
    <dgm:cxn modelId="{7277C246-877F-4E79-A96F-B11D2304B467}" type="presParOf" srcId="{6719F226-1A50-4898-856E-53167CF5980E}" destId="{2D25B827-1B0C-4F1B-8DDE-A29727A808F1}" srcOrd="4" destOrd="0" presId="urn:microsoft.com/office/officeart/2005/8/layout/hList1"/>
    <dgm:cxn modelId="{BB60698D-BD85-4D5E-B633-1FB565554C57}" type="presParOf" srcId="{2D25B827-1B0C-4F1B-8DDE-A29727A808F1}" destId="{1AFA5C5F-478D-47F5-B69B-C8C889BE7B54}" srcOrd="0" destOrd="0" presId="urn:microsoft.com/office/officeart/2005/8/layout/hList1"/>
    <dgm:cxn modelId="{3A4D45FC-4740-4423-BED2-CF244B3CCA99}" type="presParOf" srcId="{2D25B827-1B0C-4F1B-8DDE-A29727A808F1}" destId="{BD85A01F-8AEA-471E-92BB-DB605D27D9F6}" srcOrd="1" destOrd="0" presId="urn:microsoft.com/office/officeart/2005/8/layout/hList1"/>
    <dgm:cxn modelId="{C046122D-DD87-415E-9DB5-FA5E8957F4DF}" type="presParOf" srcId="{6719F226-1A50-4898-856E-53167CF5980E}" destId="{635C47C4-77E9-466E-9549-805255C56333}" srcOrd="5" destOrd="0" presId="urn:microsoft.com/office/officeart/2005/8/layout/hList1"/>
    <dgm:cxn modelId="{767A857F-2FC4-420A-B68C-7EB513BC424D}" type="presParOf" srcId="{6719F226-1A50-4898-856E-53167CF5980E}" destId="{49DA5412-3A3F-48E9-A429-FE0800E82C70}" srcOrd="6" destOrd="0" presId="urn:microsoft.com/office/officeart/2005/8/layout/hList1"/>
    <dgm:cxn modelId="{D5428EBA-BFB9-4340-8899-52E17BDF7229}" type="presParOf" srcId="{49DA5412-3A3F-48E9-A429-FE0800E82C70}" destId="{B2DDB402-BDF7-4777-815D-2B146EDFFE23}" srcOrd="0" destOrd="0" presId="urn:microsoft.com/office/officeart/2005/8/layout/hList1"/>
    <dgm:cxn modelId="{09FEC5C9-225B-4B2E-9B2B-BF9FBB2F7EBD}" type="presParOf" srcId="{49DA5412-3A3F-48E9-A429-FE0800E82C70}" destId="{104DD66F-E59B-4B48-8E5C-7C95E4B80FE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42BBA-5D55-465A-91FE-1952FD7B632C}">
      <dsp:nvSpPr>
        <dsp:cNvPr id="0" name=""/>
        <dsp:cNvSpPr/>
      </dsp:nvSpPr>
      <dsp:spPr>
        <a:xfrm>
          <a:off x="2770" y="1362306"/>
          <a:ext cx="1665823" cy="979750"/>
        </a:xfrm>
        <a:prstGeom prst="rect">
          <a:avLst/>
        </a:prstGeom>
        <a:solidFill>
          <a:srgbClr val="00B0F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de-DE" sz="1800" kern="1200" smtClean="0"/>
            <a:t>Hauptschule</a:t>
          </a:r>
          <a:endParaRPr lang="de-DE" sz="1800" kern="1200" dirty="0"/>
        </a:p>
      </dsp:txBody>
      <dsp:txXfrm>
        <a:off x="2770" y="1362306"/>
        <a:ext cx="1665823" cy="979750"/>
      </dsp:txXfrm>
    </dsp:sp>
    <dsp:sp modelId="{B6367608-8FE7-4C0E-8123-D2193C18F72E}">
      <dsp:nvSpPr>
        <dsp:cNvPr id="0" name=""/>
        <dsp:cNvSpPr/>
      </dsp:nvSpPr>
      <dsp:spPr>
        <a:xfrm>
          <a:off x="2770" y="2111381"/>
          <a:ext cx="1665823" cy="790560"/>
        </a:xfrm>
        <a:prstGeom prst="rect">
          <a:avLst/>
        </a:prstGeom>
        <a:solidFill>
          <a:schemeClr val="accent1">
            <a:lumMod val="9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dirty="0" smtClean="0">
              <a:solidFill>
                <a:schemeClr val="bg1">
                  <a:lumMod val="50000"/>
                </a:schemeClr>
              </a:solidFill>
            </a:rPr>
            <a:t>Rees</a:t>
          </a:r>
          <a:endParaRPr lang="de-DE" sz="1800" kern="1200" dirty="0">
            <a:solidFill>
              <a:schemeClr val="bg1">
                <a:lumMod val="50000"/>
              </a:schemeClr>
            </a:solidFill>
          </a:endParaRPr>
        </a:p>
      </dsp:txBody>
      <dsp:txXfrm>
        <a:off x="2770" y="2111381"/>
        <a:ext cx="1665823" cy="790560"/>
      </dsp:txXfrm>
    </dsp:sp>
    <dsp:sp modelId="{7ED48129-C3CC-482F-BD59-E3D1C95A0BE3}">
      <dsp:nvSpPr>
        <dsp:cNvPr id="0" name=""/>
        <dsp:cNvSpPr/>
      </dsp:nvSpPr>
      <dsp:spPr>
        <a:xfrm>
          <a:off x="1901809" y="1362306"/>
          <a:ext cx="1665823" cy="979750"/>
        </a:xfrm>
        <a:prstGeom prst="rect">
          <a:avLst/>
        </a:prstGeom>
        <a:solidFill>
          <a:srgbClr val="00B0F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de-DE" sz="1800" kern="1200" smtClean="0"/>
            <a:t>Realschule</a:t>
          </a:r>
          <a:endParaRPr lang="de-DE" sz="1800" kern="1200" dirty="0"/>
        </a:p>
      </dsp:txBody>
      <dsp:txXfrm>
        <a:off x="1901809" y="1362306"/>
        <a:ext cx="1665823" cy="979750"/>
      </dsp:txXfrm>
    </dsp:sp>
    <dsp:sp modelId="{0AB9AEAD-061B-4D62-AA2B-00B69A079E98}">
      <dsp:nvSpPr>
        <dsp:cNvPr id="0" name=""/>
        <dsp:cNvSpPr/>
      </dsp:nvSpPr>
      <dsp:spPr>
        <a:xfrm>
          <a:off x="1901809" y="2111381"/>
          <a:ext cx="1665823" cy="790560"/>
        </a:xfrm>
        <a:prstGeom prst="rect">
          <a:avLst/>
        </a:prstGeom>
        <a:solidFill>
          <a:schemeClr val="accent1">
            <a:lumMod val="9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dirty="0" smtClean="0">
              <a:solidFill>
                <a:schemeClr val="bg1">
                  <a:lumMod val="50000"/>
                </a:schemeClr>
              </a:solidFill>
            </a:rPr>
            <a:t>Rees</a:t>
          </a:r>
          <a:endParaRPr lang="de-DE" sz="1800" kern="1200" dirty="0">
            <a:solidFill>
              <a:schemeClr val="bg1">
                <a:lumMod val="50000"/>
              </a:schemeClr>
            </a:solidFill>
          </a:endParaRPr>
        </a:p>
        <a:p>
          <a:pPr marL="171450" lvl="1" indent="-171450" algn="l" defTabSz="800100">
            <a:lnSpc>
              <a:spcPct val="90000"/>
            </a:lnSpc>
            <a:spcBef>
              <a:spcPct val="0"/>
            </a:spcBef>
            <a:spcAft>
              <a:spcPct val="15000"/>
            </a:spcAft>
            <a:buChar char="••"/>
          </a:pPr>
          <a:r>
            <a:rPr lang="de-DE" sz="1800" kern="1200" dirty="0" smtClean="0">
              <a:solidFill>
                <a:schemeClr val="bg1">
                  <a:lumMod val="50000"/>
                </a:schemeClr>
              </a:solidFill>
            </a:rPr>
            <a:t>Kleve</a:t>
          </a:r>
          <a:endParaRPr lang="de-DE" sz="1800" kern="1200" dirty="0">
            <a:solidFill>
              <a:schemeClr val="bg1">
                <a:lumMod val="50000"/>
              </a:schemeClr>
            </a:solidFill>
          </a:endParaRPr>
        </a:p>
      </dsp:txBody>
      <dsp:txXfrm>
        <a:off x="1901809" y="2111381"/>
        <a:ext cx="1665823" cy="790560"/>
      </dsp:txXfrm>
    </dsp:sp>
    <dsp:sp modelId="{1AFA5C5F-478D-47F5-B69B-C8C889BE7B54}">
      <dsp:nvSpPr>
        <dsp:cNvPr id="0" name=""/>
        <dsp:cNvSpPr/>
      </dsp:nvSpPr>
      <dsp:spPr>
        <a:xfrm>
          <a:off x="3800847" y="1401284"/>
          <a:ext cx="1665823" cy="825158"/>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de-DE" sz="1800" b="1" kern="1200" dirty="0" smtClean="0"/>
            <a:t>Gymnasium</a:t>
          </a:r>
          <a:endParaRPr lang="de-DE" sz="1800" b="1" kern="1200" dirty="0"/>
        </a:p>
      </dsp:txBody>
      <dsp:txXfrm>
        <a:off x="3800847" y="1401284"/>
        <a:ext cx="1665823" cy="825158"/>
      </dsp:txXfrm>
    </dsp:sp>
    <dsp:sp modelId="{BD85A01F-8AEA-471E-92BB-DB605D27D9F6}">
      <dsp:nvSpPr>
        <dsp:cNvPr id="0" name=""/>
        <dsp:cNvSpPr/>
      </dsp:nvSpPr>
      <dsp:spPr>
        <a:xfrm>
          <a:off x="3800847" y="2072403"/>
          <a:ext cx="1665823" cy="790560"/>
        </a:xfrm>
        <a:prstGeom prst="rect">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b="1" kern="1200" dirty="0" smtClean="0"/>
            <a:t>Emmerich</a:t>
          </a:r>
          <a:endParaRPr lang="de-DE" sz="1800" b="1" kern="1200" dirty="0"/>
        </a:p>
        <a:p>
          <a:pPr marL="171450" lvl="1" indent="-171450" algn="l" defTabSz="800100">
            <a:lnSpc>
              <a:spcPct val="90000"/>
            </a:lnSpc>
            <a:spcBef>
              <a:spcPct val="0"/>
            </a:spcBef>
            <a:spcAft>
              <a:spcPct val="15000"/>
            </a:spcAft>
            <a:buChar char="••"/>
          </a:pPr>
          <a:r>
            <a:rPr lang="de-DE" sz="1800" kern="1200" dirty="0" smtClean="0">
              <a:solidFill>
                <a:schemeClr val="bg1">
                  <a:lumMod val="50000"/>
                </a:schemeClr>
              </a:solidFill>
            </a:rPr>
            <a:t>Rees, Kleve</a:t>
          </a:r>
          <a:endParaRPr lang="de-DE" sz="1800" kern="1200" dirty="0">
            <a:solidFill>
              <a:schemeClr val="bg1">
                <a:lumMod val="50000"/>
              </a:schemeClr>
            </a:solidFill>
          </a:endParaRPr>
        </a:p>
      </dsp:txBody>
      <dsp:txXfrm>
        <a:off x="3800847" y="2072403"/>
        <a:ext cx="1665823" cy="790560"/>
      </dsp:txXfrm>
    </dsp:sp>
    <dsp:sp modelId="{B2DDB402-BDF7-4777-815D-2B146EDFFE23}">
      <dsp:nvSpPr>
        <dsp:cNvPr id="0" name=""/>
        <dsp:cNvSpPr/>
      </dsp:nvSpPr>
      <dsp:spPr>
        <a:xfrm>
          <a:off x="5699886" y="1401284"/>
          <a:ext cx="1665823" cy="825158"/>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de-DE" sz="1800" b="1" kern="1200" smtClean="0"/>
            <a:t>Gesamtschule</a:t>
          </a:r>
          <a:endParaRPr lang="de-DE" sz="1800" b="1" kern="1200" dirty="0"/>
        </a:p>
      </dsp:txBody>
      <dsp:txXfrm>
        <a:off x="5699886" y="1401284"/>
        <a:ext cx="1665823" cy="825158"/>
      </dsp:txXfrm>
    </dsp:sp>
    <dsp:sp modelId="{104DD66F-E59B-4B48-8E5C-7C95E4B80FE4}">
      <dsp:nvSpPr>
        <dsp:cNvPr id="0" name=""/>
        <dsp:cNvSpPr/>
      </dsp:nvSpPr>
      <dsp:spPr>
        <a:xfrm>
          <a:off x="5699886" y="2072403"/>
          <a:ext cx="1665823" cy="790560"/>
        </a:xfrm>
        <a:prstGeom prst="rect">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b="1" kern="1200" dirty="0" smtClean="0"/>
            <a:t>Emmerich</a:t>
          </a:r>
          <a:endParaRPr lang="de-DE" sz="1800" b="1" kern="1200" dirty="0"/>
        </a:p>
        <a:p>
          <a:pPr marL="171450" lvl="1" indent="-171450" algn="l" defTabSz="800100">
            <a:lnSpc>
              <a:spcPct val="90000"/>
            </a:lnSpc>
            <a:spcBef>
              <a:spcPct val="0"/>
            </a:spcBef>
            <a:spcAft>
              <a:spcPct val="15000"/>
            </a:spcAft>
            <a:buChar char="••"/>
          </a:pPr>
          <a:r>
            <a:rPr lang="de-DE" sz="1800" kern="1200" dirty="0" smtClean="0">
              <a:solidFill>
                <a:schemeClr val="bg1">
                  <a:lumMod val="50000"/>
                </a:schemeClr>
              </a:solidFill>
            </a:rPr>
            <a:t>Kleve</a:t>
          </a:r>
          <a:endParaRPr lang="de-DE" sz="1800" kern="1200" dirty="0">
            <a:solidFill>
              <a:schemeClr val="bg1">
                <a:lumMod val="50000"/>
              </a:schemeClr>
            </a:solidFill>
          </a:endParaRPr>
        </a:p>
      </dsp:txBody>
      <dsp:txXfrm>
        <a:off x="5699886" y="2072403"/>
        <a:ext cx="1665823" cy="7905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3075"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3076" name="Rectangle 4"/>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3077" name="Rectangle 5"/>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D3AC3E2-4097-49D0-84E4-EA1754994AFE}" type="slidenum">
              <a:rPr lang="de-DE" altLang="de-DE"/>
              <a:pPr/>
              <a:t>‹Nr.›</a:t>
            </a:fld>
            <a:endParaRPr lang="de-DE" altLang="de-DE"/>
          </a:p>
        </p:txBody>
      </p:sp>
    </p:spTree>
    <p:extLst>
      <p:ext uri="{BB962C8B-B14F-4D97-AF65-F5344CB8AC3E}">
        <p14:creationId xmlns:p14="http://schemas.microsoft.com/office/powerpoint/2010/main" val="2343660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837C2C-526D-4123-B651-113AA0460C89}" type="datetimeFigureOut">
              <a:rPr lang="de-DE" smtClean="0"/>
              <a:t>20.11.2022</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014299B-AA14-42DC-9325-70D551CBB2D8}" type="slidenum">
              <a:rPr lang="de-DE" smtClean="0"/>
              <a:t>‹Nr.›</a:t>
            </a:fld>
            <a:endParaRPr lang="de-DE"/>
          </a:p>
        </p:txBody>
      </p:sp>
    </p:spTree>
    <p:extLst>
      <p:ext uri="{BB962C8B-B14F-4D97-AF65-F5344CB8AC3E}">
        <p14:creationId xmlns:p14="http://schemas.microsoft.com/office/powerpoint/2010/main" val="3117676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ass.schul-welt.de/6043.htm#1-1p11(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014299B-AA14-42DC-9325-70D551CBB2D8}" type="slidenum">
              <a:rPr lang="de-DE" smtClean="0"/>
              <a:t>3</a:t>
            </a:fld>
            <a:endParaRPr lang="de-DE"/>
          </a:p>
        </p:txBody>
      </p:sp>
    </p:spTree>
    <p:extLst>
      <p:ext uri="{BB962C8B-B14F-4D97-AF65-F5344CB8AC3E}">
        <p14:creationId xmlns:p14="http://schemas.microsoft.com/office/powerpoint/2010/main" val="1352907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014299B-AA14-42DC-9325-70D551CBB2D8}" type="slidenum">
              <a:rPr lang="de-DE" smtClean="0"/>
              <a:t>4</a:t>
            </a:fld>
            <a:endParaRPr lang="de-DE"/>
          </a:p>
        </p:txBody>
      </p:sp>
    </p:spTree>
    <p:extLst>
      <p:ext uri="{BB962C8B-B14F-4D97-AF65-F5344CB8AC3E}">
        <p14:creationId xmlns:p14="http://schemas.microsoft.com/office/powerpoint/2010/main" val="2632219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014299B-AA14-42DC-9325-70D551CBB2D8}" type="slidenum">
              <a:rPr lang="de-DE" smtClean="0"/>
              <a:t>5</a:t>
            </a:fld>
            <a:endParaRPr lang="de-DE"/>
          </a:p>
        </p:txBody>
      </p:sp>
    </p:spTree>
    <p:extLst>
      <p:ext uri="{BB962C8B-B14F-4D97-AF65-F5344CB8AC3E}">
        <p14:creationId xmlns:p14="http://schemas.microsoft.com/office/powerpoint/2010/main" val="869436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kern="1200" dirty="0" smtClean="0">
                <a:solidFill>
                  <a:schemeClr val="tx1"/>
                </a:solidFill>
                <a:effectLst/>
                <a:latin typeface="+mn-lt"/>
                <a:ea typeface="+mn-ea"/>
                <a:cs typeface="+mn-cs"/>
              </a:rPr>
              <a:t>§ 8</a:t>
            </a:r>
            <a:br>
              <a:rPr lang="de-DE" sz="1200" b="1" i="0" kern="1200" dirty="0" smtClean="0">
                <a:solidFill>
                  <a:schemeClr val="tx1"/>
                </a:solidFill>
                <a:effectLst/>
                <a:latin typeface="+mn-lt"/>
                <a:ea typeface="+mn-ea"/>
                <a:cs typeface="+mn-cs"/>
              </a:rPr>
            </a:br>
            <a:r>
              <a:rPr lang="de-DE" sz="1200" b="1" i="0" kern="1200" dirty="0" smtClean="0">
                <a:solidFill>
                  <a:schemeClr val="tx1"/>
                </a:solidFill>
                <a:effectLst/>
                <a:latin typeface="+mn-lt"/>
                <a:ea typeface="+mn-ea"/>
                <a:cs typeface="+mn-cs"/>
              </a:rPr>
              <a:t>Übergang</a:t>
            </a:r>
          </a:p>
          <a:p>
            <a:r>
              <a:rPr lang="de-DE" sz="1200" b="1" i="0" kern="1200" dirty="0" smtClean="0">
                <a:solidFill>
                  <a:schemeClr val="tx1"/>
                </a:solidFill>
                <a:effectLst/>
                <a:latin typeface="+mn-lt"/>
                <a:ea typeface="+mn-ea"/>
                <a:cs typeface="+mn-cs"/>
              </a:rPr>
              <a:t>(1) Im ersten Schulhalbjahr der Klasse 4 informiert die Grundschule über die Bildungsgänge in den weiterführenden Schulen der Sekundarstufe I und das örtliche Schulangebot.</a:t>
            </a:r>
          </a:p>
          <a:p>
            <a:r>
              <a:rPr lang="de-DE" sz="1200" b="1" i="0" kern="1200" dirty="0" smtClean="0">
                <a:solidFill>
                  <a:schemeClr val="tx1"/>
                </a:solidFill>
                <a:effectLst/>
                <a:latin typeface="+mn-lt"/>
                <a:ea typeface="+mn-ea"/>
                <a:cs typeface="+mn-cs"/>
              </a:rPr>
              <a:t>(2) Anschließend berät die Klassenlehrerin oder der Klassenlehrer mit den Eltern in einem persönlichen Gespräch über die weitere schulische Förderung des Kindes.</a:t>
            </a:r>
          </a:p>
          <a:p>
            <a:r>
              <a:rPr lang="de-DE" sz="1200" b="1" i="0" kern="1200" dirty="0" smtClean="0">
                <a:solidFill>
                  <a:schemeClr val="tx1"/>
                </a:solidFill>
                <a:effectLst/>
                <a:latin typeface="+mn-lt"/>
                <a:ea typeface="+mn-ea"/>
                <a:cs typeface="+mn-cs"/>
              </a:rPr>
              <a:t>(3) Die Empfehlung für die Schulform gemäß </a:t>
            </a:r>
            <a:r>
              <a:rPr lang="de-DE" sz="1200" b="1" i="0" u="none" strike="noStrike" kern="1200" dirty="0" smtClean="0">
                <a:solidFill>
                  <a:schemeClr val="tx1"/>
                </a:solidFill>
                <a:effectLst/>
                <a:latin typeface="+mn-lt"/>
                <a:ea typeface="+mn-ea"/>
                <a:cs typeface="+mn-cs"/>
                <a:hlinkClick r:id="rId3"/>
              </a:rPr>
              <a:t>§ 11 Absatz 5 Satz 1 des Schulgesetzes NRW</a:t>
            </a:r>
            <a:r>
              <a:rPr lang="de-DE" sz="1200" b="1" i="0" kern="1200" dirty="0" smtClean="0">
                <a:solidFill>
                  <a:schemeClr val="tx1"/>
                </a:solidFill>
                <a:effectLst/>
                <a:latin typeface="+mn-lt"/>
                <a:ea typeface="+mn-ea"/>
                <a:cs typeface="+mn-cs"/>
              </a:rPr>
              <a:t> ist Teil des Halbjahreszeugnisses der Klasse 4. Darin werden die Schulform Hauptschule, Realschule oder Gymnasium benannt, für die das Kind nach Auffassung der Grundschule geeignet ist, daneben auch die Gesamtschule und Sekundarschule. Ist ein Kind nach Auffassung der Grundschule für eine weitere Schulform mit Einschränkungen geeignet, wird auch diese mit dem genannten Zusatz benannt. Die Empfehlung ist zu begründen. Über die Empfehlung und deren Begründung entscheidet die Klassenkonferenz als Versetzungskonferenz.</a:t>
            </a:r>
          </a:p>
          <a:p>
            <a:r>
              <a:rPr lang="de-DE" sz="1200" b="1" i="0" kern="1200" dirty="0" smtClean="0">
                <a:solidFill>
                  <a:schemeClr val="tx1"/>
                </a:solidFill>
                <a:effectLst/>
                <a:latin typeface="+mn-lt"/>
                <a:ea typeface="+mn-ea"/>
                <a:cs typeface="+mn-cs"/>
              </a:rPr>
              <a:t>(4) Die Eltern melden die Schülerin oder den Schüler unter Vorlage des Halbjahreszeugnisses der Klasse 4 an einer Schule der von ihnen gewählten Schulform an. Diese Schule unterrichtet die Grundschule über die Anmeldung.</a:t>
            </a:r>
          </a:p>
          <a:p>
            <a:endParaRPr lang="de-DE" dirty="0"/>
          </a:p>
        </p:txBody>
      </p:sp>
      <p:sp>
        <p:nvSpPr>
          <p:cNvPr id="4" name="Foliennummernplatzhalter 3"/>
          <p:cNvSpPr>
            <a:spLocks noGrp="1"/>
          </p:cNvSpPr>
          <p:nvPr>
            <p:ph type="sldNum" sz="quarter" idx="10"/>
          </p:nvPr>
        </p:nvSpPr>
        <p:spPr/>
        <p:txBody>
          <a:bodyPr/>
          <a:lstStyle/>
          <a:p>
            <a:fld id="{B014299B-AA14-42DC-9325-70D551CBB2D8}" type="slidenum">
              <a:rPr lang="de-DE" smtClean="0"/>
              <a:t>6</a:t>
            </a:fld>
            <a:endParaRPr lang="de-DE"/>
          </a:p>
        </p:txBody>
      </p:sp>
    </p:spTree>
    <p:extLst>
      <p:ext uri="{BB962C8B-B14F-4D97-AF65-F5344CB8AC3E}">
        <p14:creationId xmlns:p14="http://schemas.microsoft.com/office/powerpoint/2010/main" val="2658679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014299B-AA14-42DC-9325-70D551CBB2D8}" type="slidenum">
              <a:rPr lang="de-DE" smtClean="0"/>
              <a:t>7</a:t>
            </a:fld>
            <a:endParaRPr lang="de-DE"/>
          </a:p>
        </p:txBody>
      </p:sp>
    </p:spTree>
    <p:extLst>
      <p:ext uri="{BB962C8B-B14F-4D97-AF65-F5344CB8AC3E}">
        <p14:creationId xmlns:p14="http://schemas.microsoft.com/office/powerpoint/2010/main" val="1175954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190065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70530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640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77A4C93-53C1-4E05-992D-40CA1006FB38}" type="datetimeFigureOut">
              <a:rPr lang="de-DE" smtClean="0">
                <a:solidFill>
                  <a:prstClr val="black">
                    <a:tint val="75000"/>
                  </a:prstClr>
                </a:solidFill>
              </a:rPr>
              <a:pPr/>
              <a:t>20.11.2022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E128B0F3-F7C5-41EB-81CE-2E6345ED1C7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723905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77A4C93-53C1-4E05-992D-40CA1006FB38}" type="datetimeFigureOut">
              <a:rPr lang="de-DE" smtClean="0">
                <a:solidFill>
                  <a:prstClr val="black">
                    <a:tint val="75000"/>
                  </a:prstClr>
                </a:solidFill>
              </a:rPr>
              <a:pPr/>
              <a:t>20.11.2022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E128B0F3-F7C5-41EB-81CE-2E6345ED1C7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019748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277A4C93-53C1-4E05-992D-40CA1006FB38}" type="datetimeFigureOut">
              <a:rPr lang="de-DE" smtClean="0">
                <a:solidFill>
                  <a:prstClr val="black">
                    <a:tint val="75000"/>
                  </a:prstClr>
                </a:solidFill>
              </a:rPr>
              <a:pPr/>
              <a:t>20.11.2022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E128B0F3-F7C5-41EB-81CE-2E6345ED1C7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289609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77A4C93-53C1-4E05-992D-40CA1006FB38}" type="datetimeFigureOut">
              <a:rPr lang="de-DE" smtClean="0">
                <a:solidFill>
                  <a:prstClr val="black">
                    <a:tint val="75000"/>
                  </a:prstClr>
                </a:solidFill>
              </a:rPr>
              <a:pPr/>
              <a:t>20.11.2022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E128B0F3-F7C5-41EB-81CE-2E6345ED1C7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62145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77A4C93-53C1-4E05-992D-40CA1006FB38}" type="datetimeFigureOut">
              <a:rPr lang="de-DE" smtClean="0">
                <a:solidFill>
                  <a:prstClr val="black">
                    <a:tint val="75000"/>
                  </a:prstClr>
                </a:solidFill>
              </a:rPr>
              <a:pPr/>
              <a:t>20.11.2022</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E128B0F3-F7C5-41EB-81CE-2E6345ED1C7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57902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77A4C93-53C1-4E05-992D-40CA1006FB38}" type="datetimeFigureOut">
              <a:rPr lang="de-DE" smtClean="0">
                <a:solidFill>
                  <a:prstClr val="black">
                    <a:tint val="75000"/>
                  </a:prstClr>
                </a:solidFill>
              </a:rPr>
              <a:pPr/>
              <a:t>20.11.2022</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E128B0F3-F7C5-41EB-81CE-2E6345ED1C7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542947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77A4C93-53C1-4E05-992D-40CA1006FB38}" type="datetimeFigureOut">
              <a:rPr lang="de-DE" smtClean="0">
                <a:solidFill>
                  <a:prstClr val="black">
                    <a:tint val="75000"/>
                  </a:prstClr>
                </a:solidFill>
              </a:rPr>
              <a:pPr/>
              <a:t>20.11.2022</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E128B0F3-F7C5-41EB-81CE-2E6345ED1C7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64540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77A4C93-53C1-4E05-992D-40CA1006FB38}" type="datetimeFigureOut">
              <a:rPr lang="de-DE" smtClean="0">
                <a:solidFill>
                  <a:prstClr val="black">
                    <a:tint val="75000"/>
                  </a:prstClr>
                </a:solidFill>
              </a:rPr>
              <a:pPr/>
              <a:t>20.11.2022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E128B0F3-F7C5-41EB-81CE-2E6345ED1C7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6726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13764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77A4C93-53C1-4E05-992D-40CA1006FB38}" type="datetimeFigureOut">
              <a:rPr lang="de-DE" smtClean="0">
                <a:solidFill>
                  <a:prstClr val="black">
                    <a:tint val="75000"/>
                  </a:prstClr>
                </a:solidFill>
              </a:rPr>
              <a:pPr/>
              <a:t>20.11.2022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E128B0F3-F7C5-41EB-81CE-2E6345ED1C7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123040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77A4C93-53C1-4E05-992D-40CA1006FB38}" type="datetimeFigureOut">
              <a:rPr lang="de-DE" smtClean="0">
                <a:solidFill>
                  <a:prstClr val="black">
                    <a:tint val="75000"/>
                  </a:prstClr>
                </a:solidFill>
              </a:rPr>
              <a:pPr/>
              <a:t>20.11.2022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E128B0F3-F7C5-41EB-81CE-2E6345ED1C7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39401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77A4C93-53C1-4E05-992D-40CA1006FB38}" type="datetimeFigureOut">
              <a:rPr lang="de-DE" smtClean="0">
                <a:solidFill>
                  <a:prstClr val="black">
                    <a:tint val="75000"/>
                  </a:prstClr>
                </a:solidFill>
              </a:rPr>
              <a:pPr/>
              <a:t>20.11.2022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E128B0F3-F7C5-41EB-81CE-2E6345ED1C7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18375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429234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7343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638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155155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101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16796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30031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7740650" y="404813"/>
            <a:ext cx="1258888" cy="6265862"/>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033" name="Picture 9" descr="WappenRot-neu"/>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16863" y="107950"/>
            <a:ext cx="865187"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 Box 10"/>
          <p:cNvSpPr txBox="1">
            <a:spLocks noChangeArrowheads="1"/>
          </p:cNvSpPr>
          <p:nvPr/>
        </p:nvSpPr>
        <p:spPr bwMode="auto">
          <a:xfrm>
            <a:off x="179388" y="260350"/>
            <a:ext cx="7345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77A4C93-53C1-4E05-992D-40CA1006FB38}" type="datetimeFigureOut">
              <a:rPr lang="de-DE" smtClean="0">
                <a:solidFill>
                  <a:prstClr val="black">
                    <a:tint val="75000"/>
                  </a:prstClr>
                </a:solidFill>
                <a:latin typeface="Calibri"/>
              </a:rPr>
              <a:pPr fontAlgn="auto">
                <a:spcBef>
                  <a:spcPts val="0"/>
                </a:spcBef>
                <a:spcAft>
                  <a:spcPts val="0"/>
                </a:spcAft>
              </a:pPr>
              <a:t>20.11.2022</a:t>
            </a:fld>
            <a:endParaRPr lang="de-DE">
              <a:solidFill>
                <a:prstClr val="black">
                  <a:tint val="75000"/>
                </a:prstClr>
              </a:solidFill>
              <a:latin typeface="Calibri"/>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de-DE">
              <a:solidFill>
                <a:prstClr val="black">
                  <a:tint val="75000"/>
                </a:prstClr>
              </a:solidFill>
              <a:latin typeface="Calibri"/>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128B0F3-F7C5-41EB-81CE-2E6345ED1C7C}" type="slidenum">
              <a:rPr lang="de-DE" smtClean="0">
                <a:solidFill>
                  <a:prstClr val="black">
                    <a:tint val="75000"/>
                  </a:prstClr>
                </a:solidFill>
                <a:latin typeface="Calibri"/>
              </a:rPr>
              <a:pPr fontAlgn="auto">
                <a:spcBef>
                  <a:spcPts val="0"/>
                </a:spcBef>
                <a:spcAft>
                  <a:spcPts val="0"/>
                </a:spcAft>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2260095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gesamtschule@stadt-emmerich.de"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26627" y="764704"/>
            <a:ext cx="6768752" cy="5324535"/>
          </a:xfrm>
          <a:prstGeom prst="rect">
            <a:avLst/>
          </a:prstGeom>
          <a:noFill/>
        </p:spPr>
        <p:txBody>
          <a:bodyPr wrap="square" rtlCol="0">
            <a:spAutoFit/>
          </a:bodyPr>
          <a:lstStyle/>
          <a:p>
            <a:pPr algn="ctr"/>
            <a:r>
              <a:rPr lang="de-DE" sz="3600" b="1" dirty="0" smtClean="0"/>
              <a:t>Informationsveranstaltung </a:t>
            </a:r>
            <a:endParaRPr lang="de-DE" sz="2800" b="1" dirty="0" smtClean="0"/>
          </a:p>
          <a:p>
            <a:pPr algn="ctr"/>
            <a:endParaRPr lang="de-DE" sz="2800" b="1" dirty="0" smtClean="0"/>
          </a:p>
          <a:p>
            <a:pPr algn="ctr"/>
            <a:r>
              <a:rPr lang="de-DE" sz="2800" b="1" dirty="0" smtClean="0"/>
              <a:t>zum Übergang von der </a:t>
            </a:r>
          </a:p>
          <a:p>
            <a:pPr algn="ctr"/>
            <a:endParaRPr lang="de-DE" sz="2800" b="1" dirty="0" smtClean="0"/>
          </a:p>
          <a:p>
            <a:pPr algn="ctr"/>
            <a:r>
              <a:rPr lang="de-DE" sz="3200" b="1" dirty="0" smtClean="0"/>
              <a:t>Primarstufe </a:t>
            </a:r>
          </a:p>
          <a:p>
            <a:pPr algn="ctr"/>
            <a:endParaRPr lang="de-DE" sz="1400" b="1" dirty="0" smtClean="0"/>
          </a:p>
          <a:p>
            <a:pPr algn="ctr"/>
            <a:r>
              <a:rPr lang="de-DE" sz="2800" b="1" dirty="0" smtClean="0"/>
              <a:t>zur </a:t>
            </a:r>
          </a:p>
          <a:p>
            <a:pPr algn="ctr"/>
            <a:endParaRPr lang="de-DE" sz="1400" b="1" dirty="0" smtClean="0"/>
          </a:p>
          <a:p>
            <a:pPr algn="ctr"/>
            <a:r>
              <a:rPr lang="de-DE" sz="3200" b="1" dirty="0" smtClean="0"/>
              <a:t>Sekundarstufe I</a:t>
            </a:r>
          </a:p>
          <a:p>
            <a:pPr algn="ctr"/>
            <a:endParaRPr lang="de-DE" sz="3200" b="1" dirty="0"/>
          </a:p>
          <a:p>
            <a:pPr algn="ctr"/>
            <a:endParaRPr lang="de-DE" sz="3200" b="1" dirty="0" smtClean="0"/>
          </a:p>
          <a:p>
            <a:pPr algn="ctr"/>
            <a:r>
              <a:rPr lang="de-DE" dirty="0" smtClean="0"/>
              <a:t>Emmerich am Rhein, 10. November 2022</a:t>
            </a:r>
          </a:p>
          <a:p>
            <a:pPr algn="ctr"/>
            <a:r>
              <a:rPr lang="de-DE" dirty="0" smtClean="0"/>
              <a:t>Aula </a:t>
            </a:r>
            <a:r>
              <a:rPr lang="de-DE" dirty="0" err="1" smtClean="0"/>
              <a:t>Paaltjessteege</a:t>
            </a:r>
            <a:endParaRPr lang="de-DE" dirty="0"/>
          </a:p>
        </p:txBody>
      </p:sp>
    </p:spTree>
    <p:extLst>
      <p:ext uri="{BB962C8B-B14F-4D97-AF65-F5344CB8AC3E}">
        <p14:creationId xmlns:p14="http://schemas.microsoft.com/office/powerpoint/2010/main" val="3055255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404664"/>
            <a:ext cx="7313519" cy="43204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i="1" dirty="0">
                <a:latin typeface="Comic Sans MS" panose="030F0702030302020204" pitchFamily="66" charset="0"/>
              </a:rPr>
              <a:t>Das Schulangebot in Emmerich am Rhein</a:t>
            </a:r>
          </a:p>
        </p:txBody>
      </p:sp>
      <p:sp>
        <p:nvSpPr>
          <p:cNvPr id="4" name="Ecken des Rechtecks auf der gleichen Seite schneiden 3"/>
          <p:cNvSpPr/>
          <p:nvPr/>
        </p:nvSpPr>
        <p:spPr>
          <a:xfrm>
            <a:off x="251520" y="1412776"/>
            <a:ext cx="7313519" cy="1296144"/>
          </a:xfrm>
          <a:prstGeom prst="snip2SameRect">
            <a:avLst/>
          </a:prstGeom>
          <a:solidFill>
            <a:srgbClr val="FAFC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rgbClr val="B2B2B2"/>
                </a:solidFill>
              </a:rPr>
              <a:t>Schuleingangsphase</a:t>
            </a:r>
            <a:endParaRPr lang="de-DE" sz="2800" b="1" dirty="0">
              <a:solidFill>
                <a:srgbClr val="B2B2B2"/>
              </a:solidFill>
            </a:endParaRPr>
          </a:p>
        </p:txBody>
      </p:sp>
      <p:sp>
        <p:nvSpPr>
          <p:cNvPr id="9" name="Rechteck 8"/>
          <p:cNvSpPr/>
          <p:nvPr/>
        </p:nvSpPr>
        <p:spPr>
          <a:xfrm>
            <a:off x="251520" y="2852936"/>
            <a:ext cx="3528392" cy="374441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000" b="1" u="sng" dirty="0">
                <a:solidFill>
                  <a:schemeClr val="tx1"/>
                </a:solidFill>
              </a:rPr>
              <a:t>Gymnasium</a:t>
            </a:r>
          </a:p>
          <a:p>
            <a:pPr algn="ctr"/>
            <a:endParaRPr lang="de-DE" sz="2000" b="1" dirty="0">
              <a:solidFill>
                <a:schemeClr val="tx1"/>
              </a:solidFill>
            </a:endParaRPr>
          </a:p>
          <a:p>
            <a:pPr algn="ctr"/>
            <a:r>
              <a:rPr lang="de-DE" dirty="0">
                <a:solidFill>
                  <a:schemeClr val="tx1"/>
                </a:solidFill>
              </a:rPr>
              <a:t>Erprobungsstufe </a:t>
            </a:r>
          </a:p>
          <a:p>
            <a:pPr algn="ctr"/>
            <a:r>
              <a:rPr lang="de-DE" dirty="0">
                <a:solidFill>
                  <a:schemeClr val="tx1"/>
                </a:solidFill>
              </a:rPr>
              <a:t>(Klassen </a:t>
            </a:r>
            <a:r>
              <a:rPr lang="de-DE" dirty="0" smtClean="0">
                <a:solidFill>
                  <a:schemeClr val="tx1"/>
                </a:solidFill>
              </a:rPr>
              <a:t>5-6 </a:t>
            </a:r>
            <a:r>
              <a:rPr lang="de-DE" dirty="0">
                <a:solidFill>
                  <a:schemeClr val="tx1"/>
                </a:solidFill>
              </a:rPr>
              <a:t>ohne Versetzung</a:t>
            </a:r>
            <a:r>
              <a:rPr lang="de-DE" dirty="0" smtClean="0">
                <a:solidFill>
                  <a:schemeClr val="tx1"/>
                </a:solidFill>
              </a:rPr>
              <a:t>)</a:t>
            </a:r>
          </a:p>
          <a:p>
            <a:pPr algn="ctr"/>
            <a:endParaRPr lang="de-DE" sz="800" dirty="0" smtClean="0">
              <a:solidFill>
                <a:schemeClr val="tx1"/>
              </a:solidFill>
            </a:endParaRPr>
          </a:p>
          <a:p>
            <a:pPr algn="ctr"/>
            <a:r>
              <a:rPr lang="de-DE" dirty="0" smtClean="0">
                <a:solidFill>
                  <a:schemeClr val="tx1"/>
                </a:solidFill>
              </a:rPr>
              <a:t>Lernen im Ganztag</a:t>
            </a:r>
          </a:p>
          <a:p>
            <a:pPr algn="ctr"/>
            <a:r>
              <a:rPr lang="de-DE" dirty="0">
                <a:solidFill>
                  <a:schemeClr val="tx1"/>
                </a:solidFill>
              </a:rPr>
              <a:t>b</a:t>
            </a:r>
            <a:r>
              <a:rPr lang="de-DE" dirty="0" smtClean="0">
                <a:solidFill>
                  <a:schemeClr val="tx1"/>
                </a:solidFill>
              </a:rPr>
              <a:t>is 15:05 Uhr an drei Tagen/Woche in Jg</a:t>
            </a:r>
            <a:r>
              <a:rPr lang="de-DE" dirty="0">
                <a:solidFill>
                  <a:schemeClr val="tx1"/>
                </a:solidFill>
              </a:rPr>
              <a:t>. 5 bis 10</a:t>
            </a:r>
          </a:p>
          <a:p>
            <a:pPr algn="ctr"/>
            <a:endParaRPr lang="de-DE" sz="800" dirty="0" smtClean="0">
              <a:solidFill>
                <a:schemeClr val="tx1"/>
              </a:solidFill>
            </a:endParaRPr>
          </a:p>
          <a:p>
            <a:pPr algn="ctr"/>
            <a:r>
              <a:rPr lang="de-DE" dirty="0" smtClean="0">
                <a:solidFill>
                  <a:schemeClr val="tx1"/>
                </a:solidFill>
              </a:rPr>
              <a:t>Unterricht </a:t>
            </a:r>
            <a:r>
              <a:rPr lang="de-DE" dirty="0">
                <a:solidFill>
                  <a:schemeClr val="tx1"/>
                </a:solidFill>
              </a:rPr>
              <a:t>im </a:t>
            </a:r>
            <a:r>
              <a:rPr lang="de-DE" dirty="0" smtClean="0">
                <a:solidFill>
                  <a:schemeClr val="tx1"/>
                </a:solidFill>
              </a:rPr>
              <a:t>Klassenverband in</a:t>
            </a:r>
          </a:p>
          <a:p>
            <a:pPr algn="ctr"/>
            <a:r>
              <a:rPr lang="de-DE" dirty="0" smtClean="0">
                <a:solidFill>
                  <a:schemeClr val="tx1"/>
                </a:solidFill>
              </a:rPr>
              <a:t>Jg. 5 bis 10</a:t>
            </a:r>
            <a:endParaRPr lang="de-DE" dirty="0">
              <a:solidFill>
                <a:schemeClr val="tx1"/>
              </a:solidFill>
            </a:endParaRPr>
          </a:p>
          <a:p>
            <a:pPr algn="ctr"/>
            <a:endParaRPr lang="de-DE" sz="2000" dirty="0">
              <a:solidFill>
                <a:schemeClr val="tx1"/>
              </a:solidFill>
            </a:endParaRPr>
          </a:p>
          <a:p>
            <a:pPr algn="ctr"/>
            <a:r>
              <a:rPr lang="de-DE" dirty="0" smtClean="0">
                <a:solidFill>
                  <a:schemeClr val="tx1"/>
                </a:solidFill>
              </a:rPr>
              <a:t>am </a:t>
            </a:r>
            <a:r>
              <a:rPr lang="de-DE" dirty="0">
                <a:solidFill>
                  <a:schemeClr val="tx1"/>
                </a:solidFill>
              </a:rPr>
              <a:t>Ende der Klasse 6 Versetzung</a:t>
            </a:r>
          </a:p>
        </p:txBody>
      </p:sp>
      <p:sp>
        <p:nvSpPr>
          <p:cNvPr id="10" name="Rechteck 9"/>
          <p:cNvSpPr/>
          <p:nvPr/>
        </p:nvSpPr>
        <p:spPr>
          <a:xfrm>
            <a:off x="3995936" y="2852936"/>
            <a:ext cx="3528392" cy="3744416"/>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000" b="1" u="sng" dirty="0">
                <a:solidFill>
                  <a:schemeClr val="tx1"/>
                </a:solidFill>
              </a:rPr>
              <a:t>Gesamtschule</a:t>
            </a:r>
          </a:p>
          <a:p>
            <a:pPr algn="ctr"/>
            <a:endParaRPr lang="de-DE" sz="2000" b="1" dirty="0">
              <a:solidFill>
                <a:schemeClr val="tx1"/>
              </a:solidFill>
            </a:endParaRPr>
          </a:p>
          <a:p>
            <a:pPr algn="ctr"/>
            <a:r>
              <a:rPr lang="de-DE" dirty="0" smtClean="0">
                <a:solidFill>
                  <a:schemeClr val="tx1"/>
                </a:solidFill>
              </a:rPr>
              <a:t>Keine Erprobungsstufe</a:t>
            </a:r>
          </a:p>
          <a:p>
            <a:pPr algn="ctr"/>
            <a:r>
              <a:rPr lang="de-DE" dirty="0" smtClean="0">
                <a:solidFill>
                  <a:schemeClr val="tx1"/>
                </a:solidFill>
              </a:rPr>
              <a:t>Lernen im Ganztag </a:t>
            </a:r>
          </a:p>
          <a:p>
            <a:pPr algn="ctr"/>
            <a:r>
              <a:rPr lang="de-DE" dirty="0" smtClean="0">
                <a:solidFill>
                  <a:schemeClr val="tx1"/>
                </a:solidFill>
              </a:rPr>
              <a:t>bis </a:t>
            </a:r>
            <a:r>
              <a:rPr lang="de-DE" dirty="0" smtClean="0">
                <a:solidFill>
                  <a:schemeClr val="tx1"/>
                </a:solidFill>
              </a:rPr>
              <a:t>14:50 </a:t>
            </a:r>
            <a:r>
              <a:rPr lang="de-DE" dirty="0" smtClean="0">
                <a:solidFill>
                  <a:schemeClr val="tx1"/>
                </a:solidFill>
              </a:rPr>
              <a:t>Uhr an bis zu drei Tagen/Woche </a:t>
            </a:r>
          </a:p>
          <a:p>
            <a:pPr algn="ctr"/>
            <a:r>
              <a:rPr lang="de-DE" dirty="0" smtClean="0">
                <a:solidFill>
                  <a:schemeClr val="tx1"/>
                </a:solidFill>
              </a:rPr>
              <a:t>Unterricht </a:t>
            </a:r>
            <a:r>
              <a:rPr lang="de-DE" dirty="0">
                <a:solidFill>
                  <a:schemeClr val="tx1"/>
                </a:solidFill>
              </a:rPr>
              <a:t>im </a:t>
            </a:r>
            <a:r>
              <a:rPr lang="de-DE" dirty="0" smtClean="0">
                <a:solidFill>
                  <a:schemeClr val="tx1"/>
                </a:solidFill>
              </a:rPr>
              <a:t>Klassenverband in Jg. 5 und 6</a:t>
            </a:r>
            <a:endParaRPr lang="de-DE" dirty="0">
              <a:solidFill>
                <a:schemeClr val="tx1"/>
              </a:solidFill>
            </a:endParaRPr>
          </a:p>
          <a:p>
            <a:pPr algn="ctr"/>
            <a:r>
              <a:rPr lang="de-DE" dirty="0" smtClean="0">
                <a:solidFill>
                  <a:schemeClr val="tx1"/>
                </a:solidFill>
              </a:rPr>
              <a:t>Übergang </a:t>
            </a:r>
            <a:r>
              <a:rPr lang="de-DE" dirty="0">
                <a:solidFill>
                  <a:schemeClr val="tx1"/>
                </a:solidFill>
              </a:rPr>
              <a:t>ohne Versetzung</a:t>
            </a:r>
          </a:p>
          <a:p>
            <a:pPr algn="ctr"/>
            <a:r>
              <a:rPr lang="de-DE" dirty="0">
                <a:solidFill>
                  <a:schemeClr val="tx1"/>
                </a:solidFill>
              </a:rPr>
              <a:t>von Klasse 5 bis </a:t>
            </a:r>
            <a:r>
              <a:rPr lang="de-DE" dirty="0" smtClean="0">
                <a:solidFill>
                  <a:schemeClr val="tx1"/>
                </a:solidFill>
              </a:rPr>
              <a:t>9</a:t>
            </a:r>
          </a:p>
          <a:p>
            <a:pPr algn="ctr"/>
            <a:endParaRPr lang="de-DE" dirty="0">
              <a:solidFill>
                <a:schemeClr val="tx1"/>
              </a:solidFill>
            </a:endParaRPr>
          </a:p>
          <a:p>
            <a:pPr algn="ctr"/>
            <a:r>
              <a:rPr lang="de-DE" dirty="0">
                <a:solidFill>
                  <a:schemeClr val="tx1"/>
                </a:solidFill>
              </a:rPr>
              <a:t>a</a:t>
            </a:r>
            <a:r>
              <a:rPr lang="de-DE" dirty="0" smtClean="0">
                <a:solidFill>
                  <a:schemeClr val="tx1"/>
                </a:solidFill>
              </a:rPr>
              <a:t>m Ende der Klasse 9</a:t>
            </a:r>
          </a:p>
          <a:p>
            <a:pPr algn="ctr"/>
            <a:r>
              <a:rPr lang="de-DE" dirty="0" smtClean="0">
                <a:solidFill>
                  <a:schemeClr val="tx1"/>
                </a:solidFill>
              </a:rPr>
              <a:t>Versetzung</a:t>
            </a:r>
            <a:endParaRPr lang="de-DE" dirty="0">
              <a:solidFill>
                <a:schemeClr val="tx1"/>
              </a:solidFill>
            </a:endParaRPr>
          </a:p>
        </p:txBody>
      </p:sp>
    </p:spTree>
    <p:extLst>
      <p:ext uri="{BB962C8B-B14F-4D97-AF65-F5344CB8AC3E}">
        <p14:creationId xmlns:p14="http://schemas.microsoft.com/office/powerpoint/2010/main" val="296092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404664"/>
            <a:ext cx="7313519" cy="43204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1" i="1" u="none" strike="noStrike" kern="1200" cap="none" spc="0" normalizeH="0" baseline="0" noProof="0" dirty="0">
                <a:ln>
                  <a:noFill/>
                </a:ln>
                <a:solidFill>
                  <a:srgbClr val="FFFFFF"/>
                </a:solidFill>
                <a:effectLst/>
                <a:uLnTx/>
                <a:uFillTx/>
                <a:latin typeface="Comic Sans MS" panose="030F0702030302020204" pitchFamily="66" charset="0"/>
                <a:ea typeface="+mn-ea"/>
                <a:cs typeface="+mn-cs"/>
              </a:rPr>
              <a:t>Das Schulangebot in Emmerich am Rhein</a:t>
            </a:r>
          </a:p>
        </p:txBody>
      </p:sp>
      <p:sp>
        <p:nvSpPr>
          <p:cNvPr id="4" name="Ecken des Rechtecks auf der gleichen Seite schneiden 3"/>
          <p:cNvSpPr/>
          <p:nvPr/>
        </p:nvSpPr>
        <p:spPr>
          <a:xfrm>
            <a:off x="251520" y="1412776"/>
            <a:ext cx="7313519" cy="1296144"/>
          </a:xfrm>
          <a:prstGeom prst="snip2SameRect">
            <a:avLst/>
          </a:prstGeom>
          <a:solidFill>
            <a:srgbClr val="FAFC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smtClean="0">
                <a:ln>
                  <a:noFill/>
                </a:ln>
                <a:solidFill>
                  <a:srgbClr val="B2B2B2"/>
                </a:solidFill>
                <a:effectLst/>
                <a:uLnTx/>
                <a:uFillTx/>
                <a:latin typeface="Arial"/>
                <a:ea typeface="+mn-ea"/>
                <a:cs typeface="+mn-cs"/>
              </a:rPr>
              <a:t>Schulformprofil</a:t>
            </a:r>
            <a:endParaRPr kumimoji="0" lang="de-DE" sz="2800" b="1" i="0" u="none" strike="noStrike" kern="1200" cap="none" spc="0" normalizeH="0" baseline="0" noProof="0" dirty="0">
              <a:ln>
                <a:noFill/>
              </a:ln>
              <a:solidFill>
                <a:srgbClr val="B2B2B2"/>
              </a:solidFill>
              <a:effectLst/>
              <a:uLnTx/>
              <a:uFillTx/>
              <a:latin typeface="Arial"/>
              <a:ea typeface="+mn-ea"/>
              <a:cs typeface="+mn-cs"/>
            </a:endParaRPr>
          </a:p>
        </p:txBody>
      </p:sp>
      <p:sp>
        <p:nvSpPr>
          <p:cNvPr id="9" name="Rechteck 8"/>
          <p:cNvSpPr/>
          <p:nvPr/>
        </p:nvSpPr>
        <p:spPr>
          <a:xfrm>
            <a:off x="251520" y="2852936"/>
            <a:ext cx="3528392" cy="374441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000" b="1" u="sng" dirty="0" smtClean="0">
                <a:solidFill>
                  <a:schemeClr val="tx1"/>
                </a:solidFill>
              </a:rPr>
              <a:t>Gymnasium</a:t>
            </a:r>
          </a:p>
          <a:p>
            <a:pPr lvl="0" algn="ctr"/>
            <a:r>
              <a:rPr lang="de-DE" sz="2000" dirty="0" smtClean="0">
                <a:solidFill>
                  <a:srgbClr val="000000"/>
                </a:solidFill>
              </a:rPr>
              <a:t>Weiterführende Schulform</a:t>
            </a:r>
          </a:p>
          <a:p>
            <a:pPr lvl="0" algn="ctr"/>
            <a:endParaRPr lang="de-DE" sz="2000" dirty="0">
              <a:solidFill>
                <a:srgbClr val="000000"/>
              </a:solidFill>
            </a:endParaRPr>
          </a:p>
          <a:p>
            <a:pPr algn="ctr"/>
            <a:r>
              <a:rPr lang="de-DE" sz="2000" dirty="0">
                <a:solidFill>
                  <a:schemeClr val="tx1"/>
                </a:solidFill>
              </a:rPr>
              <a:t>Differenzierung </a:t>
            </a:r>
            <a:r>
              <a:rPr lang="de-DE" sz="2000" dirty="0" smtClean="0">
                <a:solidFill>
                  <a:schemeClr val="tx1"/>
                </a:solidFill>
              </a:rPr>
              <a:t>innerhalb </a:t>
            </a:r>
          </a:p>
          <a:p>
            <a:pPr algn="ctr"/>
            <a:r>
              <a:rPr lang="de-DE" sz="2000" dirty="0" smtClean="0">
                <a:solidFill>
                  <a:schemeClr val="tx1"/>
                </a:solidFill>
              </a:rPr>
              <a:t>des Unterrichts (Binnendifferenzierung)</a:t>
            </a:r>
          </a:p>
          <a:p>
            <a:pPr algn="ctr"/>
            <a:endParaRPr lang="de-DE" sz="2000" dirty="0" smtClean="0">
              <a:solidFill>
                <a:schemeClr val="tx1"/>
              </a:solidFill>
            </a:endParaRPr>
          </a:p>
          <a:p>
            <a:pPr algn="ctr"/>
            <a:r>
              <a:rPr lang="de-DE" sz="2000" dirty="0" smtClean="0">
                <a:solidFill>
                  <a:schemeClr val="tx1"/>
                </a:solidFill>
              </a:rPr>
              <a:t>grundsätzlich </a:t>
            </a:r>
            <a:r>
              <a:rPr lang="de-DE" sz="2000" dirty="0">
                <a:solidFill>
                  <a:schemeClr val="tx1"/>
                </a:solidFill>
              </a:rPr>
              <a:t>Unterricht im Klassenverband bis Ende Klasse 10</a:t>
            </a:r>
          </a:p>
          <a:p>
            <a:pPr algn="ctr"/>
            <a:endParaRPr lang="de-DE" sz="2000" dirty="0">
              <a:solidFill>
                <a:schemeClr val="tx1"/>
              </a:solidFill>
            </a:endParaRPr>
          </a:p>
          <a:p>
            <a:pPr algn="ctr"/>
            <a:endParaRPr lang="de-DE" sz="2000" b="1" dirty="0">
              <a:solidFill>
                <a:schemeClr val="tx1"/>
              </a:solidFill>
            </a:endParaRPr>
          </a:p>
        </p:txBody>
      </p:sp>
      <p:sp>
        <p:nvSpPr>
          <p:cNvPr id="10" name="Rechteck 9"/>
          <p:cNvSpPr/>
          <p:nvPr/>
        </p:nvSpPr>
        <p:spPr>
          <a:xfrm>
            <a:off x="3995936" y="2852936"/>
            <a:ext cx="3528392" cy="3744416"/>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1" i="0" u="sng" strike="noStrike" kern="1200" cap="none" spc="0" normalizeH="0" baseline="0" noProof="0" dirty="0" smtClean="0">
                <a:ln>
                  <a:noFill/>
                </a:ln>
                <a:solidFill>
                  <a:srgbClr val="000000"/>
                </a:solidFill>
                <a:effectLst/>
                <a:uLnTx/>
                <a:uFillTx/>
                <a:latin typeface="Arial"/>
                <a:ea typeface="+mn-ea"/>
                <a:cs typeface="+mn-cs"/>
              </a:rPr>
              <a:t>Gesamtschule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i="0" strike="noStrike" kern="1200" cap="none" spc="0" normalizeH="0" baseline="0" noProof="0" dirty="0" smtClean="0">
                <a:ln>
                  <a:noFill/>
                </a:ln>
                <a:solidFill>
                  <a:srgbClr val="000000"/>
                </a:solidFill>
                <a:effectLst/>
                <a:uLnTx/>
                <a:uFillTx/>
                <a:latin typeface="Arial"/>
              </a:rPr>
              <a:t>Weiterführende Schulform</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i="0" strike="noStrike" kern="1200" cap="none" spc="0" normalizeH="0" baseline="0" noProof="0" dirty="0" smtClean="0">
              <a:ln>
                <a:noFill/>
              </a:ln>
              <a:solidFill>
                <a:srgbClr val="000000"/>
              </a:solidFill>
              <a:effectLst/>
              <a:uLnTx/>
              <a:uFillTx/>
              <a:latin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i="0" strike="noStrike" kern="1200" cap="none" spc="0" normalizeH="0" baseline="0" noProof="0" dirty="0" smtClean="0">
                <a:ln>
                  <a:noFill/>
                </a:ln>
                <a:solidFill>
                  <a:srgbClr val="000000"/>
                </a:solidFill>
                <a:effectLst/>
                <a:uLnTx/>
                <a:uFillTx/>
                <a:latin typeface="Arial"/>
              </a:rPr>
              <a:t>Differenzierung nach Leistungsstärke ab Jahrgang 7</a:t>
            </a:r>
            <a:endParaRPr lang="de-DE" sz="2000" dirty="0">
              <a:solidFill>
                <a:srgbClr val="000000"/>
              </a:solidFill>
              <a:latin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i="0" strike="noStrike" kern="1200" cap="none" spc="0" normalizeH="0" baseline="0" noProof="0" dirty="0" smtClean="0">
              <a:ln>
                <a:noFill/>
              </a:ln>
              <a:solidFill>
                <a:srgbClr val="000000"/>
              </a:solidFill>
              <a:effectLst/>
              <a:uLnTx/>
              <a:uFillTx/>
              <a:latin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i="0" strike="noStrike" kern="1200" cap="none" spc="0" normalizeH="0" baseline="0" noProof="0" dirty="0" smtClean="0">
                <a:ln>
                  <a:noFill/>
                </a:ln>
                <a:solidFill>
                  <a:srgbClr val="000000"/>
                </a:solidFill>
                <a:effectLst/>
                <a:uLnTx/>
                <a:uFillTx/>
                <a:latin typeface="Arial"/>
              </a:rPr>
              <a:t>Aufbau von Chancengerechtigkeit </a:t>
            </a:r>
          </a:p>
          <a:p>
            <a:pPr marL="0" marR="0" lvl="0" indent="0" algn="ctr" defTabSz="914400" rtl="0" eaLnBrk="1" fontAlgn="base" latinLnBrk="0" hangingPunct="1">
              <a:lnSpc>
                <a:spcPct val="100000"/>
              </a:lnSpc>
              <a:spcBef>
                <a:spcPct val="0"/>
              </a:spcBef>
              <a:spcAft>
                <a:spcPct val="0"/>
              </a:spcAft>
              <a:buClrTx/>
              <a:buSzTx/>
              <a:buFontTx/>
              <a:buNone/>
              <a:tabLst/>
              <a:defRPr/>
            </a:pPr>
            <a:r>
              <a:rPr lang="de-DE" sz="2000" dirty="0">
                <a:solidFill>
                  <a:srgbClr val="000000"/>
                </a:solidFill>
                <a:latin typeface="Arial"/>
              </a:rPr>
              <a:t>u</a:t>
            </a:r>
            <a:r>
              <a:rPr lang="de-DE" sz="2000" dirty="0" smtClean="0">
                <a:solidFill>
                  <a:srgbClr val="000000"/>
                </a:solidFill>
                <a:latin typeface="Arial"/>
              </a:rPr>
              <a:t>nabhängig von der Prognose</a:t>
            </a:r>
            <a:endParaRPr kumimoji="0" lang="de-DE" sz="2000" i="0" strike="noStrike" kern="1200" cap="none" spc="0" normalizeH="0" baseline="0" noProof="0" dirty="0" smtClean="0">
              <a:ln>
                <a:noFill/>
              </a:ln>
              <a:solidFill>
                <a:srgbClr val="000000"/>
              </a:solidFill>
              <a:effectLst/>
              <a:uLnTx/>
              <a:uFillTx/>
              <a:latin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1" i="0" u="sng"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01314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404664"/>
            <a:ext cx="7313519" cy="43204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i="1" dirty="0">
                <a:latin typeface="Comic Sans MS" panose="030F0702030302020204" pitchFamily="66" charset="0"/>
              </a:rPr>
              <a:t>Das Schulangebot in Emmerich am Rhein</a:t>
            </a:r>
          </a:p>
        </p:txBody>
      </p:sp>
      <p:sp>
        <p:nvSpPr>
          <p:cNvPr id="4" name="Ecken des Rechtecks auf der gleichen Seite schneiden 3"/>
          <p:cNvSpPr/>
          <p:nvPr/>
        </p:nvSpPr>
        <p:spPr>
          <a:xfrm>
            <a:off x="251520" y="1412776"/>
            <a:ext cx="7313519" cy="1296144"/>
          </a:xfrm>
          <a:prstGeom prst="snip2SameRect">
            <a:avLst/>
          </a:prstGeom>
          <a:solidFill>
            <a:srgbClr val="FAFC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a:solidFill>
                  <a:srgbClr val="B2B2B2"/>
                </a:solidFill>
              </a:rPr>
              <a:t>Schulformwechsel</a:t>
            </a:r>
            <a:endParaRPr lang="de-DE" sz="2000" b="1" dirty="0">
              <a:solidFill>
                <a:srgbClr val="B2B2B2"/>
              </a:solidFill>
            </a:endParaRPr>
          </a:p>
        </p:txBody>
      </p:sp>
      <p:sp>
        <p:nvSpPr>
          <p:cNvPr id="9" name="Rechteck 8"/>
          <p:cNvSpPr/>
          <p:nvPr/>
        </p:nvSpPr>
        <p:spPr>
          <a:xfrm>
            <a:off x="251520" y="2852936"/>
            <a:ext cx="3528392" cy="374441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000" b="1" u="sng" dirty="0">
                <a:solidFill>
                  <a:schemeClr val="tx1"/>
                </a:solidFill>
              </a:rPr>
              <a:t>Gymnasium</a:t>
            </a:r>
          </a:p>
          <a:p>
            <a:pPr algn="ctr"/>
            <a:endParaRPr lang="de-DE" sz="2000" b="1" dirty="0">
              <a:solidFill>
                <a:schemeClr val="tx1"/>
              </a:solidFill>
            </a:endParaRPr>
          </a:p>
          <a:p>
            <a:pPr algn="ctr"/>
            <a:r>
              <a:rPr lang="de-DE" dirty="0">
                <a:solidFill>
                  <a:schemeClr val="tx1"/>
                </a:solidFill>
              </a:rPr>
              <a:t>Schulformwechsel an eine andere Schulform</a:t>
            </a:r>
          </a:p>
          <a:p>
            <a:pPr algn="ctr"/>
            <a:r>
              <a:rPr lang="de-DE" dirty="0" smtClean="0">
                <a:solidFill>
                  <a:schemeClr val="tx1"/>
                </a:solidFill>
              </a:rPr>
              <a:t>möglich</a:t>
            </a:r>
          </a:p>
          <a:p>
            <a:pPr algn="ctr"/>
            <a:r>
              <a:rPr lang="de-DE" dirty="0" smtClean="0">
                <a:solidFill>
                  <a:schemeClr val="tx1"/>
                </a:solidFill>
              </a:rPr>
              <a:t>(in der Regel zum Schuljahresende oder Halbjahr)</a:t>
            </a:r>
            <a:endParaRPr lang="de-DE" dirty="0">
              <a:solidFill>
                <a:schemeClr val="tx1"/>
              </a:solidFill>
            </a:endParaRPr>
          </a:p>
        </p:txBody>
      </p:sp>
      <p:sp>
        <p:nvSpPr>
          <p:cNvPr id="10" name="Rechteck 9"/>
          <p:cNvSpPr/>
          <p:nvPr/>
        </p:nvSpPr>
        <p:spPr>
          <a:xfrm>
            <a:off x="3995936" y="2852936"/>
            <a:ext cx="3528392" cy="3744416"/>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000" b="1" u="sng" dirty="0">
                <a:solidFill>
                  <a:schemeClr val="tx1"/>
                </a:solidFill>
              </a:rPr>
              <a:t>Gesamtschule</a:t>
            </a:r>
          </a:p>
          <a:p>
            <a:pPr algn="ctr"/>
            <a:endParaRPr lang="de-DE" sz="2000" b="1" dirty="0">
              <a:solidFill>
                <a:schemeClr val="tx1"/>
              </a:solidFill>
            </a:endParaRPr>
          </a:p>
          <a:p>
            <a:pPr algn="ctr"/>
            <a:r>
              <a:rPr lang="de-DE" dirty="0">
                <a:solidFill>
                  <a:schemeClr val="tx1"/>
                </a:solidFill>
              </a:rPr>
              <a:t>Schulformwechsel </a:t>
            </a:r>
          </a:p>
          <a:p>
            <a:pPr algn="ctr"/>
            <a:r>
              <a:rPr lang="de-DE" dirty="0">
                <a:solidFill>
                  <a:schemeClr val="tx1"/>
                </a:solidFill>
              </a:rPr>
              <a:t>nach Klasse 5 und 6</a:t>
            </a:r>
          </a:p>
          <a:p>
            <a:pPr algn="ctr"/>
            <a:r>
              <a:rPr lang="de-DE" dirty="0" smtClean="0">
                <a:solidFill>
                  <a:schemeClr val="tx1"/>
                </a:solidFill>
              </a:rPr>
              <a:t>möglich</a:t>
            </a:r>
            <a:endParaRPr lang="de-DE" dirty="0">
              <a:solidFill>
                <a:schemeClr val="tx1"/>
              </a:solidFill>
            </a:endParaRPr>
          </a:p>
          <a:p>
            <a:pPr algn="ctr"/>
            <a:endParaRPr lang="de-DE" dirty="0">
              <a:solidFill>
                <a:schemeClr val="tx1"/>
              </a:solidFill>
            </a:endParaRPr>
          </a:p>
          <a:p>
            <a:pPr algn="ctr"/>
            <a:r>
              <a:rPr lang="de-DE" dirty="0">
                <a:solidFill>
                  <a:schemeClr val="tx1"/>
                </a:solidFill>
              </a:rPr>
              <a:t>Spätere Wechsel je nach Schulform möglich</a:t>
            </a:r>
          </a:p>
          <a:p>
            <a:pPr algn="ctr"/>
            <a:r>
              <a:rPr lang="de-DE" dirty="0">
                <a:solidFill>
                  <a:schemeClr val="tx1"/>
                </a:solidFill>
              </a:rPr>
              <a:t>(zum Gymnasium nur mit entsprechender Fremdsprache ab Klasse 7)</a:t>
            </a:r>
          </a:p>
        </p:txBody>
      </p:sp>
    </p:spTree>
    <p:extLst>
      <p:ext uri="{BB962C8B-B14F-4D97-AF65-F5344CB8AC3E}">
        <p14:creationId xmlns:p14="http://schemas.microsoft.com/office/powerpoint/2010/main" val="2524368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404664"/>
            <a:ext cx="7313519" cy="43204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i="1" dirty="0">
                <a:latin typeface="Comic Sans MS" panose="030F0702030302020204" pitchFamily="66" charset="0"/>
              </a:rPr>
              <a:t>Das Schulangebot in Emmerich am Rhein</a:t>
            </a:r>
          </a:p>
        </p:txBody>
      </p:sp>
      <p:sp>
        <p:nvSpPr>
          <p:cNvPr id="4" name="Ecken des Rechtecks auf der gleichen Seite schneiden 3"/>
          <p:cNvSpPr/>
          <p:nvPr/>
        </p:nvSpPr>
        <p:spPr>
          <a:xfrm>
            <a:off x="251520" y="1412776"/>
            <a:ext cx="7313519" cy="1296144"/>
          </a:xfrm>
          <a:prstGeom prst="snip2SameRect">
            <a:avLst/>
          </a:prstGeom>
          <a:solidFill>
            <a:srgbClr val="FAFC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a:solidFill>
                  <a:srgbClr val="B2B2B2"/>
                </a:solidFill>
              </a:rPr>
              <a:t>Fremdsprachen</a:t>
            </a:r>
            <a:endParaRPr lang="de-DE" sz="2000" b="1" dirty="0">
              <a:solidFill>
                <a:srgbClr val="B2B2B2"/>
              </a:solidFill>
            </a:endParaRPr>
          </a:p>
        </p:txBody>
      </p:sp>
      <p:sp>
        <p:nvSpPr>
          <p:cNvPr id="9" name="Rechteck 8"/>
          <p:cNvSpPr/>
          <p:nvPr/>
        </p:nvSpPr>
        <p:spPr>
          <a:xfrm>
            <a:off x="251520" y="2852936"/>
            <a:ext cx="3528392" cy="374441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000" b="1" u="sng" dirty="0">
                <a:solidFill>
                  <a:schemeClr val="tx1"/>
                </a:solidFill>
              </a:rPr>
              <a:t>Gymnasium</a:t>
            </a:r>
          </a:p>
          <a:p>
            <a:pPr algn="ctr"/>
            <a:endParaRPr lang="de-DE" sz="2000" b="1" dirty="0">
              <a:solidFill>
                <a:schemeClr val="tx1"/>
              </a:solidFill>
            </a:endParaRPr>
          </a:p>
          <a:p>
            <a:pPr algn="ctr"/>
            <a:r>
              <a:rPr lang="de-DE" dirty="0" smtClean="0">
                <a:solidFill>
                  <a:schemeClr val="tx1"/>
                </a:solidFill>
              </a:rPr>
              <a:t>1. </a:t>
            </a:r>
            <a:r>
              <a:rPr lang="de-DE" dirty="0">
                <a:solidFill>
                  <a:schemeClr val="tx1"/>
                </a:solidFill>
              </a:rPr>
              <a:t>Fremdsprache ab Klasse 5</a:t>
            </a:r>
          </a:p>
          <a:p>
            <a:pPr algn="ctr"/>
            <a:r>
              <a:rPr lang="de-DE" b="1" dirty="0">
                <a:solidFill>
                  <a:schemeClr val="tx1"/>
                </a:solidFill>
              </a:rPr>
              <a:t>verpflichtend </a:t>
            </a:r>
            <a:r>
              <a:rPr lang="de-DE" dirty="0" smtClean="0">
                <a:solidFill>
                  <a:schemeClr val="tx1"/>
                </a:solidFill>
              </a:rPr>
              <a:t>(E)</a:t>
            </a:r>
          </a:p>
          <a:p>
            <a:pPr algn="ctr"/>
            <a:endParaRPr lang="de-DE" dirty="0">
              <a:solidFill>
                <a:schemeClr val="tx1"/>
              </a:solidFill>
            </a:endParaRPr>
          </a:p>
          <a:p>
            <a:pPr algn="ctr"/>
            <a:r>
              <a:rPr lang="de-DE" dirty="0">
                <a:solidFill>
                  <a:schemeClr val="tx1"/>
                </a:solidFill>
              </a:rPr>
              <a:t>2. Fremdsprache ab Klasse 7 </a:t>
            </a:r>
            <a:r>
              <a:rPr lang="de-DE" b="1" dirty="0" smtClean="0">
                <a:solidFill>
                  <a:schemeClr val="tx1"/>
                </a:solidFill>
              </a:rPr>
              <a:t>verpflichtend </a:t>
            </a:r>
            <a:r>
              <a:rPr lang="de-DE" dirty="0" smtClean="0">
                <a:solidFill>
                  <a:schemeClr val="tx1"/>
                </a:solidFill>
              </a:rPr>
              <a:t>(L, F)</a:t>
            </a:r>
            <a:endParaRPr lang="de-DE" dirty="0">
              <a:solidFill>
                <a:schemeClr val="tx1"/>
              </a:solidFill>
            </a:endParaRPr>
          </a:p>
          <a:p>
            <a:pPr algn="ctr"/>
            <a:endParaRPr lang="de-DE" dirty="0">
              <a:solidFill>
                <a:schemeClr val="tx1"/>
              </a:solidFill>
            </a:endParaRPr>
          </a:p>
          <a:p>
            <a:pPr algn="ctr"/>
            <a:r>
              <a:rPr lang="de-DE" dirty="0">
                <a:solidFill>
                  <a:schemeClr val="tx1"/>
                </a:solidFill>
              </a:rPr>
              <a:t>3. Fremdsprache ab Klasse 9 </a:t>
            </a:r>
            <a:r>
              <a:rPr lang="de-DE" b="1" dirty="0" smtClean="0">
                <a:solidFill>
                  <a:schemeClr val="tx1"/>
                </a:solidFill>
              </a:rPr>
              <a:t>möglich</a:t>
            </a:r>
            <a:r>
              <a:rPr lang="de-DE" dirty="0" smtClean="0">
                <a:solidFill>
                  <a:schemeClr val="tx1"/>
                </a:solidFill>
              </a:rPr>
              <a:t> (R)</a:t>
            </a:r>
            <a:endParaRPr lang="de-DE" dirty="0">
              <a:solidFill>
                <a:schemeClr val="tx1"/>
              </a:solidFill>
            </a:endParaRPr>
          </a:p>
          <a:p>
            <a:pPr algn="ctr"/>
            <a:endParaRPr lang="de-DE" dirty="0">
              <a:solidFill>
                <a:schemeClr val="tx1"/>
              </a:solidFill>
            </a:endParaRPr>
          </a:p>
          <a:p>
            <a:pPr algn="ctr"/>
            <a:r>
              <a:rPr lang="de-DE" dirty="0">
                <a:solidFill>
                  <a:schemeClr val="tx1"/>
                </a:solidFill>
              </a:rPr>
              <a:t>Weitere </a:t>
            </a:r>
            <a:r>
              <a:rPr lang="de-DE" dirty="0" smtClean="0">
                <a:solidFill>
                  <a:schemeClr val="tx1"/>
                </a:solidFill>
              </a:rPr>
              <a:t>Fremdsprache (NL) </a:t>
            </a:r>
            <a:r>
              <a:rPr lang="de-DE" dirty="0">
                <a:solidFill>
                  <a:schemeClr val="tx1"/>
                </a:solidFill>
              </a:rPr>
              <a:t>in der Sekundarstufe II </a:t>
            </a:r>
            <a:r>
              <a:rPr lang="de-DE" b="1" dirty="0">
                <a:solidFill>
                  <a:schemeClr val="tx1"/>
                </a:solidFill>
              </a:rPr>
              <a:t>möglich</a:t>
            </a:r>
          </a:p>
        </p:txBody>
      </p:sp>
      <p:sp>
        <p:nvSpPr>
          <p:cNvPr id="10" name="Rechteck 9"/>
          <p:cNvSpPr/>
          <p:nvPr/>
        </p:nvSpPr>
        <p:spPr>
          <a:xfrm>
            <a:off x="3995936" y="2852936"/>
            <a:ext cx="3528392" cy="3744416"/>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000" b="1" u="sng" dirty="0">
                <a:solidFill>
                  <a:schemeClr val="tx1"/>
                </a:solidFill>
              </a:rPr>
              <a:t>Gesamtschule</a:t>
            </a:r>
          </a:p>
          <a:p>
            <a:pPr algn="ctr"/>
            <a:endParaRPr lang="de-DE" sz="2000" b="1" dirty="0">
              <a:solidFill>
                <a:schemeClr val="tx1"/>
              </a:solidFill>
            </a:endParaRPr>
          </a:p>
          <a:p>
            <a:pPr algn="ctr"/>
            <a:r>
              <a:rPr lang="de-DE" dirty="0">
                <a:solidFill>
                  <a:schemeClr val="tx1"/>
                </a:solidFill>
              </a:rPr>
              <a:t>Englisch ab Klasse </a:t>
            </a:r>
            <a:r>
              <a:rPr lang="de-DE" dirty="0" smtClean="0">
                <a:solidFill>
                  <a:schemeClr val="tx1"/>
                </a:solidFill>
              </a:rPr>
              <a:t>5</a:t>
            </a:r>
          </a:p>
          <a:p>
            <a:pPr algn="ctr"/>
            <a:endParaRPr lang="de-DE" dirty="0">
              <a:solidFill>
                <a:schemeClr val="tx1"/>
              </a:solidFill>
            </a:endParaRPr>
          </a:p>
          <a:p>
            <a:pPr algn="ctr"/>
            <a:r>
              <a:rPr lang="de-DE" dirty="0">
                <a:solidFill>
                  <a:schemeClr val="tx1"/>
                </a:solidFill>
              </a:rPr>
              <a:t>2. Fremdsprache </a:t>
            </a:r>
            <a:r>
              <a:rPr lang="de-DE" dirty="0" smtClean="0">
                <a:solidFill>
                  <a:schemeClr val="tx1"/>
                </a:solidFill>
              </a:rPr>
              <a:t>    </a:t>
            </a:r>
            <a:endParaRPr lang="de-DE" sz="1400" dirty="0" smtClean="0">
              <a:solidFill>
                <a:schemeClr val="tx1"/>
              </a:solidFill>
            </a:endParaRPr>
          </a:p>
          <a:p>
            <a:pPr algn="ctr"/>
            <a:r>
              <a:rPr lang="de-DE" dirty="0">
                <a:solidFill>
                  <a:schemeClr val="tx1"/>
                </a:solidFill>
              </a:rPr>
              <a:t> </a:t>
            </a:r>
            <a:r>
              <a:rPr lang="de-DE" dirty="0" smtClean="0">
                <a:solidFill>
                  <a:schemeClr val="tx1"/>
                </a:solidFill>
              </a:rPr>
              <a:t>        - ab Klasse 7  (NL,S)</a:t>
            </a:r>
            <a:endParaRPr lang="de-DE" dirty="0">
              <a:solidFill>
                <a:schemeClr val="tx1"/>
              </a:solidFill>
            </a:endParaRPr>
          </a:p>
          <a:p>
            <a:pPr algn="ctr"/>
            <a:r>
              <a:rPr lang="de-DE" dirty="0" smtClean="0">
                <a:solidFill>
                  <a:schemeClr val="tx1"/>
                </a:solidFill>
              </a:rPr>
              <a:t>        - ab </a:t>
            </a:r>
            <a:r>
              <a:rPr lang="de-DE" dirty="0">
                <a:solidFill>
                  <a:schemeClr val="tx1"/>
                </a:solidFill>
              </a:rPr>
              <a:t>Klasse </a:t>
            </a:r>
            <a:r>
              <a:rPr lang="de-DE" dirty="0" smtClean="0">
                <a:solidFill>
                  <a:schemeClr val="tx1"/>
                </a:solidFill>
              </a:rPr>
              <a:t>9 (NL,L)</a:t>
            </a:r>
            <a:endParaRPr lang="de-DE" dirty="0">
              <a:solidFill>
                <a:schemeClr val="tx1"/>
              </a:solidFill>
            </a:endParaRPr>
          </a:p>
          <a:p>
            <a:pPr algn="ctr"/>
            <a:r>
              <a:rPr lang="de-DE" dirty="0">
                <a:solidFill>
                  <a:schemeClr val="tx1"/>
                </a:solidFill>
              </a:rPr>
              <a:t> </a:t>
            </a:r>
            <a:r>
              <a:rPr lang="de-DE" dirty="0" smtClean="0">
                <a:solidFill>
                  <a:schemeClr val="tx1"/>
                </a:solidFill>
              </a:rPr>
              <a:t>                 - ab Klasse 11 (EF) (S, L) wählbar</a:t>
            </a:r>
          </a:p>
          <a:p>
            <a:pPr algn="ctr"/>
            <a:endParaRPr lang="de-DE" dirty="0">
              <a:solidFill>
                <a:schemeClr val="tx1"/>
              </a:solidFill>
            </a:endParaRPr>
          </a:p>
          <a:p>
            <a:pPr algn="ctr"/>
            <a:r>
              <a:rPr lang="de-DE" dirty="0" smtClean="0">
                <a:solidFill>
                  <a:schemeClr val="tx1"/>
                </a:solidFill>
              </a:rPr>
              <a:t>Weitere Fremdsprachen möglich</a:t>
            </a:r>
            <a:endParaRPr lang="de-DE" dirty="0">
              <a:solidFill>
                <a:schemeClr val="tx1"/>
              </a:solidFill>
            </a:endParaRPr>
          </a:p>
        </p:txBody>
      </p:sp>
    </p:spTree>
    <p:extLst>
      <p:ext uri="{BB962C8B-B14F-4D97-AF65-F5344CB8AC3E}">
        <p14:creationId xmlns:p14="http://schemas.microsoft.com/office/powerpoint/2010/main" val="1050979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404664"/>
            <a:ext cx="7313519" cy="43204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i="1" dirty="0">
                <a:latin typeface="Comic Sans MS" panose="030F0702030302020204" pitchFamily="66" charset="0"/>
              </a:rPr>
              <a:t>Das Schulangebot in Emmerich am Rhein</a:t>
            </a:r>
          </a:p>
        </p:txBody>
      </p:sp>
      <p:sp>
        <p:nvSpPr>
          <p:cNvPr id="4" name="Ecken des Rechtecks auf der gleichen Seite schneiden 3"/>
          <p:cNvSpPr/>
          <p:nvPr/>
        </p:nvSpPr>
        <p:spPr>
          <a:xfrm>
            <a:off x="251520" y="1412776"/>
            <a:ext cx="7313519" cy="1296144"/>
          </a:xfrm>
          <a:prstGeom prst="snip2SameRect">
            <a:avLst/>
          </a:prstGeom>
          <a:solidFill>
            <a:srgbClr val="FAFC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rgbClr val="B2B2B2"/>
                </a:solidFill>
              </a:rPr>
              <a:t>Differenzierung - Einteilung nach Neigung und Leistung</a:t>
            </a:r>
            <a:endParaRPr lang="de-DE" sz="2800" b="1" dirty="0">
              <a:solidFill>
                <a:srgbClr val="B2B2B2"/>
              </a:solidFill>
            </a:endParaRPr>
          </a:p>
        </p:txBody>
      </p:sp>
      <p:sp>
        <p:nvSpPr>
          <p:cNvPr id="9" name="Rechteck 8"/>
          <p:cNvSpPr/>
          <p:nvPr/>
        </p:nvSpPr>
        <p:spPr>
          <a:xfrm>
            <a:off x="251520" y="2852936"/>
            <a:ext cx="3528392" cy="374441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b="1" u="sng" dirty="0" smtClean="0">
                <a:solidFill>
                  <a:schemeClr val="tx1"/>
                </a:solidFill>
              </a:rPr>
              <a:t>Gymnasium</a:t>
            </a:r>
            <a:endParaRPr lang="de-DE" b="1" u="sng" dirty="0">
              <a:solidFill>
                <a:schemeClr val="tx1"/>
              </a:solidFill>
            </a:endParaRPr>
          </a:p>
          <a:p>
            <a:pPr algn="ctr"/>
            <a:endParaRPr lang="de-DE" sz="1000" b="1" dirty="0">
              <a:solidFill>
                <a:schemeClr val="tx1"/>
              </a:solidFill>
            </a:endParaRPr>
          </a:p>
          <a:p>
            <a:pPr algn="ctr"/>
            <a:r>
              <a:rPr lang="de-DE" dirty="0" smtClean="0">
                <a:solidFill>
                  <a:schemeClr val="tx1"/>
                </a:solidFill>
              </a:rPr>
              <a:t>keine Differenzierung nach Leistung</a:t>
            </a:r>
          </a:p>
          <a:p>
            <a:pPr algn="ctr"/>
            <a:endParaRPr lang="de-DE" sz="800" dirty="0">
              <a:solidFill>
                <a:schemeClr val="tx1"/>
              </a:solidFill>
            </a:endParaRPr>
          </a:p>
          <a:p>
            <a:pPr algn="ctr"/>
            <a:r>
              <a:rPr lang="de-DE" dirty="0" smtClean="0">
                <a:solidFill>
                  <a:schemeClr val="tx1"/>
                </a:solidFill>
              </a:rPr>
              <a:t>ab Klasse 7 Wahl der </a:t>
            </a:r>
            <a:r>
              <a:rPr lang="de-DE" dirty="0">
                <a:solidFill>
                  <a:schemeClr val="tx1"/>
                </a:solidFill>
              </a:rPr>
              <a:t>2</a:t>
            </a:r>
            <a:r>
              <a:rPr lang="de-DE" dirty="0" smtClean="0">
                <a:solidFill>
                  <a:schemeClr val="tx1"/>
                </a:solidFill>
              </a:rPr>
              <a:t>. Fremdsprache (als 4. Hauptfach) nach Interesse und Können:</a:t>
            </a:r>
          </a:p>
          <a:p>
            <a:pPr algn="ctr"/>
            <a:r>
              <a:rPr lang="de-DE" dirty="0" smtClean="0">
                <a:solidFill>
                  <a:schemeClr val="tx1"/>
                </a:solidFill>
              </a:rPr>
              <a:t>Latein oder Französisch /</a:t>
            </a:r>
          </a:p>
          <a:p>
            <a:pPr algn="ctr"/>
            <a:r>
              <a:rPr lang="de-DE" dirty="0" smtClean="0">
                <a:solidFill>
                  <a:schemeClr val="tx1"/>
                </a:solidFill>
              </a:rPr>
              <a:t>Latein </a:t>
            </a:r>
            <a:r>
              <a:rPr lang="de-DE" b="1" u="sng" dirty="0" smtClean="0">
                <a:solidFill>
                  <a:schemeClr val="tx1"/>
                </a:solidFill>
              </a:rPr>
              <a:t>&amp;</a:t>
            </a:r>
            <a:r>
              <a:rPr lang="de-DE" b="1" dirty="0" smtClean="0">
                <a:solidFill>
                  <a:schemeClr val="tx1"/>
                </a:solidFill>
              </a:rPr>
              <a:t> </a:t>
            </a:r>
            <a:r>
              <a:rPr lang="de-DE" dirty="0" smtClean="0">
                <a:solidFill>
                  <a:schemeClr val="tx1"/>
                </a:solidFill>
              </a:rPr>
              <a:t>Französisch (Doppelwahl)</a:t>
            </a:r>
          </a:p>
          <a:p>
            <a:pPr algn="ctr"/>
            <a:endParaRPr lang="de-DE" sz="800" dirty="0">
              <a:solidFill>
                <a:schemeClr val="tx1"/>
              </a:solidFill>
            </a:endParaRPr>
          </a:p>
          <a:p>
            <a:pPr algn="ctr"/>
            <a:r>
              <a:rPr lang="de-DE" dirty="0" smtClean="0">
                <a:solidFill>
                  <a:schemeClr val="tx1"/>
                </a:solidFill>
              </a:rPr>
              <a:t>ab Klasse 9 Wahl der Differenzierungskurse nach Interesse</a:t>
            </a:r>
            <a:endParaRPr lang="de-DE" dirty="0">
              <a:solidFill>
                <a:schemeClr val="tx1"/>
              </a:solidFill>
            </a:endParaRPr>
          </a:p>
        </p:txBody>
      </p:sp>
      <p:sp>
        <p:nvSpPr>
          <p:cNvPr id="10" name="Rechteck 9"/>
          <p:cNvSpPr/>
          <p:nvPr/>
        </p:nvSpPr>
        <p:spPr>
          <a:xfrm>
            <a:off x="3995936" y="2852936"/>
            <a:ext cx="3528392" cy="3744416"/>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000" b="1" u="sng" dirty="0">
                <a:solidFill>
                  <a:schemeClr val="tx1"/>
                </a:solidFill>
              </a:rPr>
              <a:t>Gesamtschule</a:t>
            </a:r>
          </a:p>
          <a:p>
            <a:pPr algn="ctr"/>
            <a:endParaRPr lang="de-DE" sz="1500" b="1" dirty="0">
              <a:solidFill>
                <a:schemeClr val="tx1"/>
              </a:solidFill>
            </a:endParaRPr>
          </a:p>
          <a:p>
            <a:pPr algn="ctr"/>
            <a:r>
              <a:rPr lang="de-DE" dirty="0" smtClean="0">
                <a:solidFill>
                  <a:schemeClr val="tx1"/>
                </a:solidFill>
              </a:rPr>
              <a:t>ab </a:t>
            </a:r>
            <a:r>
              <a:rPr lang="de-DE" dirty="0">
                <a:solidFill>
                  <a:schemeClr val="tx1"/>
                </a:solidFill>
              </a:rPr>
              <a:t>Klasse </a:t>
            </a:r>
            <a:r>
              <a:rPr lang="de-DE" dirty="0" smtClean="0">
                <a:solidFill>
                  <a:srgbClr val="00B0F0"/>
                </a:solidFill>
              </a:rPr>
              <a:t>7</a:t>
            </a:r>
            <a:r>
              <a:rPr lang="de-DE" dirty="0" smtClean="0">
                <a:solidFill>
                  <a:schemeClr val="tx1"/>
                </a:solidFill>
              </a:rPr>
              <a:t>-</a:t>
            </a:r>
            <a:r>
              <a:rPr lang="de-DE" dirty="0" smtClean="0">
                <a:solidFill>
                  <a:srgbClr val="C00000"/>
                </a:solidFill>
              </a:rPr>
              <a:t>8</a:t>
            </a:r>
            <a:r>
              <a:rPr lang="de-DE" dirty="0" smtClean="0">
                <a:solidFill>
                  <a:schemeClr val="tx1"/>
                </a:solidFill>
              </a:rPr>
              <a:t>-9 </a:t>
            </a:r>
          </a:p>
          <a:p>
            <a:pPr algn="ctr"/>
            <a:r>
              <a:rPr lang="de-DE" dirty="0" smtClean="0">
                <a:solidFill>
                  <a:schemeClr val="tx1"/>
                </a:solidFill>
              </a:rPr>
              <a:t>in</a:t>
            </a:r>
          </a:p>
          <a:p>
            <a:pPr algn="ctr"/>
            <a:r>
              <a:rPr lang="de-DE" b="1" dirty="0" smtClean="0">
                <a:solidFill>
                  <a:srgbClr val="00B0F0"/>
                </a:solidFill>
              </a:rPr>
              <a:t>Englisch</a:t>
            </a:r>
            <a:r>
              <a:rPr lang="de-DE" b="1" dirty="0" smtClean="0">
                <a:solidFill>
                  <a:schemeClr val="tx1"/>
                </a:solidFill>
              </a:rPr>
              <a:t>,</a:t>
            </a:r>
            <a:r>
              <a:rPr lang="de-DE" b="1" dirty="0" smtClean="0">
                <a:solidFill>
                  <a:srgbClr val="00B0F0"/>
                </a:solidFill>
              </a:rPr>
              <a:t> Mathematik</a:t>
            </a:r>
            <a:r>
              <a:rPr lang="de-DE" b="1" dirty="0" smtClean="0">
                <a:solidFill>
                  <a:schemeClr val="tx1"/>
                </a:solidFill>
              </a:rPr>
              <a:t>, </a:t>
            </a:r>
            <a:r>
              <a:rPr lang="de-DE" b="1" dirty="0" smtClean="0">
                <a:solidFill>
                  <a:srgbClr val="C00000"/>
                </a:solidFill>
              </a:rPr>
              <a:t>Deutsch</a:t>
            </a:r>
            <a:r>
              <a:rPr lang="de-DE" b="1" dirty="0" smtClean="0">
                <a:solidFill>
                  <a:schemeClr val="tx1"/>
                </a:solidFill>
              </a:rPr>
              <a:t>, Chemie</a:t>
            </a:r>
            <a:r>
              <a:rPr lang="de-DE" dirty="0" smtClean="0">
                <a:solidFill>
                  <a:schemeClr val="tx1"/>
                </a:solidFill>
              </a:rPr>
              <a:t>:</a:t>
            </a:r>
            <a:endParaRPr lang="de-DE" dirty="0">
              <a:solidFill>
                <a:schemeClr val="tx1"/>
              </a:solidFill>
            </a:endParaRPr>
          </a:p>
          <a:p>
            <a:pPr algn="ctr"/>
            <a:r>
              <a:rPr lang="de-DE" dirty="0" smtClean="0">
                <a:solidFill>
                  <a:schemeClr val="tx1"/>
                </a:solidFill>
              </a:rPr>
              <a:t>Unterrichtsanforderungen </a:t>
            </a:r>
            <a:r>
              <a:rPr lang="de-DE" dirty="0">
                <a:solidFill>
                  <a:schemeClr val="tx1"/>
                </a:solidFill>
              </a:rPr>
              <a:t>auf </a:t>
            </a:r>
            <a:r>
              <a:rPr lang="de-DE" b="1" dirty="0">
                <a:solidFill>
                  <a:schemeClr val="tx1"/>
                </a:solidFill>
              </a:rPr>
              <a:t>G</a:t>
            </a:r>
            <a:r>
              <a:rPr lang="de-DE" dirty="0">
                <a:solidFill>
                  <a:schemeClr val="tx1"/>
                </a:solidFill>
              </a:rPr>
              <a:t>rund- und </a:t>
            </a:r>
            <a:r>
              <a:rPr lang="de-DE" b="1" dirty="0" smtClean="0">
                <a:solidFill>
                  <a:schemeClr val="tx1"/>
                </a:solidFill>
              </a:rPr>
              <a:t>E</a:t>
            </a:r>
            <a:r>
              <a:rPr lang="de-DE" dirty="0" smtClean="0">
                <a:solidFill>
                  <a:schemeClr val="tx1"/>
                </a:solidFill>
              </a:rPr>
              <a:t>rweiterungsebene</a:t>
            </a:r>
            <a:endParaRPr lang="de-DE" dirty="0">
              <a:solidFill>
                <a:schemeClr val="tx1"/>
              </a:solidFill>
            </a:endParaRPr>
          </a:p>
          <a:p>
            <a:pPr algn="ctr"/>
            <a:endParaRPr lang="de-DE" dirty="0" smtClean="0">
              <a:solidFill>
                <a:schemeClr val="tx1"/>
              </a:solidFill>
            </a:endParaRPr>
          </a:p>
          <a:p>
            <a:pPr algn="ctr"/>
            <a:r>
              <a:rPr lang="de-DE" dirty="0" smtClean="0">
                <a:solidFill>
                  <a:schemeClr val="tx1"/>
                </a:solidFill>
              </a:rPr>
              <a:t>In Jg. 6 die </a:t>
            </a:r>
            <a:r>
              <a:rPr lang="de-DE" dirty="0" err="1" smtClean="0">
                <a:solidFill>
                  <a:schemeClr val="tx1"/>
                </a:solidFill>
              </a:rPr>
              <a:t>ForscherInnenkurse</a:t>
            </a:r>
            <a:endParaRPr lang="de-DE" dirty="0" smtClean="0">
              <a:solidFill>
                <a:schemeClr val="tx1"/>
              </a:solidFill>
            </a:endParaRPr>
          </a:p>
          <a:p>
            <a:pPr algn="ctr"/>
            <a:r>
              <a:rPr lang="de-DE" dirty="0" smtClean="0">
                <a:solidFill>
                  <a:schemeClr val="tx1"/>
                </a:solidFill>
              </a:rPr>
              <a:t>Das 4. Hauptfach ab Klasse 7</a:t>
            </a:r>
          </a:p>
          <a:p>
            <a:pPr algn="ctr"/>
            <a:r>
              <a:rPr lang="de-DE" dirty="0" smtClean="0">
                <a:solidFill>
                  <a:schemeClr val="tx1"/>
                </a:solidFill>
              </a:rPr>
              <a:t>nach Interesse &amp; Können</a:t>
            </a:r>
            <a:endParaRPr lang="de-DE" dirty="0">
              <a:solidFill>
                <a:schemeClr val="tx1"/>
              </a:solidFill>
            </a:endParaRPr>
          </a:p>
          <a:p>
            <a:pPr algn="ctr"/>
            <a:endParaRPr lang="de-DE" sz="2000" dirty="0">
              <a:solidFill>
                <a:schemeClr val="tx1"/>
              </a:solidFill>
            </a:endParaRPr>
          </a:p>
          <a:p>
            <a:pPr algn="ctr"/>
            <a:endParaRPr lang="de-DE" sz="2000" dirty="0">
              <a:solidFill>
                <a:schemeClr val="tx1"/>
              </a:solidFill>
            </a:endParaRPr>
          </a:p>
        </p:txBody>
      </p:sp>
    </p:spTree>
    <p:extLst>
      <p:ext uri="{BB962C8B-B14F-4D97-AF65-F5344CB8AC3E}">
        <p14:creationId xmlns:p14="http://schemas.microsoft.com/office/powerpoint/2010/main" val="1417888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404664"/>
            <a:ext cx="7313519" cy="43204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i="1" dirty="0">
                <a:latin typeface="Comic Sans MS" panose="030F0702030302020204" pitchFamily="66" charset="0"/>
              </a:rPr>
              <a:t>Das Schulangebot in Emmerich am Rhein</a:t>
            </a:r>
          </a:p>
        </p:txBody>
      </p:sp>
      <p:sp>
        <p:nvSpPr>
          <p:cNvPr id="4" name="Ecken des Rechtecks auf der gleichen Seite schneiden 3"/>
          <p:cNvSpPr/>
          <p:nvPr/>
        </p:nvSpPr>
        <p:spPr>
          <a:xfrm>
            <a:off x="251520" y="1412776"/>
            <a:ext cx="7313519" cy="1296144"/>
          </a:xfrm>
          <a:prstGeom prst="snip2SameRect">
            <a:avLst/>
          </a:prstGeom>
          <a:solidFill>
            <a:srgbClr val="FAFC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a:solidFill>
                  <a:srgbClr val="B2B2B2"/>
                </a:solidFill>
              </a:rPr>
              <a:t>Sekundarstufe II</a:t>
            </a:r>
            <a:endParaRPr lang="de-DE" sz="2000" b="1" dirty="0">
              <a:solidFill>
                <a:srgbClr val="B2B2B2"/>
              </a:solidFill>
            </a:endParaRPr>
          </a:p>
        </p:txBody>
      </p:sp>
      <p:sp>
        <p:nvSpPr>
          <p:cNvPr id="9" name="Rechteck 8"/>
          <p:cNvSpPr/>
          <p:nvPr/>
        </p:nvSpPr>
        <p:spPr>
          <a:xfrm>
            <a:off x="251520" y="2852936"/>
            <a:ext cx="3528392" cy="374441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000" b="1" u="sng" dirty="0">
                <a:solidFill>
                  <a:schemeClr val="tx1"/>
                </a:solidFill>
              </a:rPr>
              <a:t>Gymnasium</a:t>
            </a:r>
          </a:p>
          <a:p>
            <a:pPr algn="ctr"/>
            <a:endParaRPr lang="de-DE" sz="2000" b="1" dirty="0">
              <a:solidFill>
                <a:schemeClr val="tx1"/>
              </a:solidFill>
            </a:endParaRPr>
          </a:p>
          <a:p>
            <a:pPr algn="ctr"/>
            <a:r>
              <a:rPr lang="de-DE" sz="2000" b="1" dirty="0">
                <a:solidFill>
                  <a:schemeClr val="tx1"/>
                </a:solidFill>
              </a:rPr>
              <a:t>3 Jahre</a:t>
            </a:r>
          </a:p>
          <a:p>
            <a:pPr algn="ctr"/>
            <a:endParaRPr lang="de-DE" sz="2000" b="1" dirty="0">
              <a:solidFill>
                <a:schemeClr val="tx1"/>
              </a:solidFill>
            </a:endParaRPr>
          </a:p>
          <a:p>
            <a:pPr algn="ctr"/>
            <a:r>
              <a:rPr lang="de-DE" sz="2000" u="sng" dirty="0">
                <a:solidFill>
                  <a:schemeClr val="tx1"/>
                </a:solidFill>
              </a:rPr>
              <a:t>1. Jahr (EF)</a:t>
            </a:r>
            <a:endParaRPr lang="de-DE" sz="2000" dirty="0">
              <a:solidFill>
                <a:schemeClr val="tx1"/>
              </a:solidFill>
            </a:endParaRPr>
          </a:p>
          <a:p>
            <a:pPr algn="ctr"/>
            <a:r>
              <a:rPr lang="de-DE" sz="2000" dirty="0">
                <a:solidFill>
                  <a:schemeClr val="tx1"/>
                </a:solidFill>
              </a:rPr>
              <a:t>Einführungsphase</a:t>
            </a:r>
          </a:p>
          <a:p>
            <a:pPr algn="ctr"/>
            <a:endParaRPr lang="de-DE" sz="1000" dirty="0">
              <a:solidFill>
                <a:schemeClr val="tx1"/>
              </a:solidFill>
            </a:endParaRPr>
          </a:p>
          <a:p>
            <a:pPr algn="ctr"/>
            <a:r>
              <a:rPr lang="de-DE" sz="2000" u="sng" dirty="0">
                <a:solidFill>
                  <a:schemeClr val="tx1"/>
                </a:solidFill>
              </a:rPr>
              <a:t>2. Jahr (Q1)</a:t>
            </a:r>
          </a:p>
          <a:p>
            <a:pPr algn="ctr"/>
            <a:r>
              <a:rPr lang="de-DE" sz="2000" dirty="0">
                <a:solidFill>
                  <a:schemeClr val="tx1"/>
                </a:solidFill>
              </a:rPr>
              <a:t>Qualifizierungsphase 1</a:t>
            </a:r>
          </a:p>
          <a:p>
            <a:pPr algn="ctr"/>
            <a:endParaRPr lang="de-DE" sz="1000" b="1" dirty="0">
              <a:solidFill>
                <a:schemeClr val="tx1"/>
              </a:solidFill>
            </a:endParaRPr>
          </a:p>
          <a:p>
            <a:pPr algn="ctr"/>
            <a:r>
              <a:rPr lang="de-DE" sz="2000" u="sng" dirty="0">
                <a:solidFill>
                  <a:schemeClr val="tx1"/>
                </a:solidFill>
              </a:rPr>
              <a:t>3. Jahr (Q2)</a:t>
            </a:r>
          </a:p>
          <a:p>
            <a:pPr algn="ctr"/>
            <a:r>
              <a:rPr lang="de-DE" sz="2000" dirty="0">
                <a:solidFill>
                  <a:schemeClr val="tx1"/>
                </a:solidFill>
              </a:rPr>
              <a:t>Qualifizierungsphase 2</a:t>
            </a:r>
          </a:p>
        </p:txBody>
      </p:sp>
      <p:sp>
        <p:nvSpPr>
          <p:cNvPr id="10" name="Rechteck 9"/>
          <p:cNvSpPr/>
          <p:nvPr/>
        </p:nvSpPr>
        <p:spPr>
          <a:xfrm>
            <a:off x="3995936" y="2852936"/>
            <a:ext cx="3528392" cy="3744416"/>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000" b="1" u="sng" dirty="0">
                <a:solidFill>
                  <a:schemeClr val="tx1"/>
                </a:solidFill>
              </a:rPr>
              <a:t>Gesamtschule</a:t>
            </a:r>
          </a:p>
          <a:p>
            <a:pPr algn="ctr"/>
            <a:endParaRPr lang="de-DE" sz="2000" b="1" dirty="0">
              <a:solidFill>
                <a:schemeClr val="tx1"/>
              </a:solidFill>
            </a:endParaRPr>
          </a:p>
          <a:p>
            <a:pPr algn="ctr"/>
            <a:r>
              <a:rPr lang="de-DE" sz="2000" b="1" dirty="0">
                <a:solidFill>
                  <a:schemeClr val="tx1"/>
                </a:solidFill>
              </a:rPr>
              <a:t>3 Jahre</a:t>
            </a:r>
          </a:p>
          <a:p>
            <a:pPr algn="ctr"/>
            <a:endParaRPr lang="de-DE" sz="2000" b="1" dirty="0">
              <a:solidFill>
                <a:schemeClr val="tx1"/>
              </a:solidFill>
            </a:endParaRPr>
          </a:p>
          <a:p>
            <a:pPr algn="ctr"/>
            <a:r>
              <a:rPr lang="de-DE" sz="2000" u="sng" dirty="0">
                <a:solidFill>
                  <a:schemeClr val="tx1"/>
                </a:solidFill>
              </a:rPr>
              <a:t>1. Jahr (EF)</a:t>
            </a:r>
            <a:endParaRPr lang="de-DE" sz="2000" dirty="0">
              <a:solidFill>
                <a:schemeClr val="tx1"/>
              </a:solidFill>
            </a:endParaRPr>
          </a:p>
          <a:p>
            <a:pPr algn="ctr"/>
            <a:r>
              <a:rPr lang="de-DE" sz="2000" dirty="0">
                <a:solidFill>
                  <a:schemeClr val="tx1"/>
                </a:solidFill>
              </a:rPr>
              <a:t>Einführungsphase</a:t>
            </a:r>
          </a:p>
          <a:p>
            <a:pPr algn="ctr"/>
            <a:endParaRPr lang="de-DE" sz="1000" dirty="0">
              <a:solidFill>
                <a:schemeClr val="tx1"/>
              </a:solidFill>
            </a:endParaRPr>
          </a:p>
          <a:p>
            <a:pPr algn="ctr"/>
            <a:r>
              <a:rPr lang="de-DE" sz="2000" u="sng" dirty="0">
                <a:solidFill>
                  <a:schemeClr val="tx1"/>
                </a:solidFill>
              </a:rPr>
              <a:t>2. Jahr (Q1)</a:t>
            </a:r>
          </a:p>
          <a:p>
            <a:pPr algn="ctr"/>
            <a:r>
              <a:rPr lang="de-DE" sz="2000" dirty="0">
                <a:solidFill>
                  <a:schemeClr val="tx1"/>
                </a:solidFill>
              </a:rPr>
              <a:t>Qualifizierungsphase 1</a:t>
            </a:r>
          </a:p>
          <a:p>
            <a:pPr algn="ctr"/>
            <a:endParaRPr lang="de-DE" sz="1000" b="1" dirty="0">
              <a:solidFill>
                <a:schemeClr val="tx1"/>
              </a:solidFill>
            </a:endParaRPr>
          </a:p>
          <a:p>
            <a:pPr algn="ctr"/>
            <a:r>
              <a:rPr lang="de-DE" sz="2000" u="sng" dirty="0">
                <a:solidFill>
                  <a:schemeClr val="tx1"/>
                </a:solidFill>
              </a:rPr>
              <a:t>3. Jahr (Q2) </a:t>
            </a:r>
          </a:p>
          <a:p>
            <a:pPr algn="ctr"/>
            <a:r>
              <a:rPr lang="de-DE" sz="2000" dirty="0">
                <a:solidFill>
                  <a:schemeClr val="tx1"/>
                </a:solidFill>
              </a:rPr>
              <a:t>Qualifizierungsphase 2</a:t>
            </a:r>
          </a:p>
          <a:p>
            <a:pPr algn="ctr"/>
            <a:endParaRPr lang="de-DE" sz="2000" b="1" dirty="0">
              <a:solidFill>
                <a:schemeClr val="tx1"/>
              </a:solidFill>
            </a:endParaRPr>
          </a:p>
        </p:txBody>
      </p:sp>
    </p:spTree>
    <p:extLst>
      <p:ext uri="{BB962C8B-B14F-4D97-AF65-F5344CB8AC3E}">
        <p14:creationId xmlns:p14="http://schemas.microsoft.com/office/powerpoint/2010/main" val="2480495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404664"/>
            <a:ext cx="7313519" cy="43204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i="1" dirty="0">
                <a:latin typeface="Comic Sans MS" panose="030F0702030302020204" pitchFamily="66" charset="0"/>
              </a:rPr>
              <a:t>Das Schulangebot in Emmerich am Rhein</a:t>
            </a:r>
          </a:p>
        </p:txBody>
      </p:sp>
      <p:sp>
        <p:nvSpPr>
          <p:cNvPr id="4" name="Ecken des Rechtecks auf der gleichen Seite schneiden 3"/>
          <p:cNvSpPr/>
          <p:nvPr/>
        </p:nvSpPr>
        <p:spPr>
          <a:xfrm>
            <a:off x="251520" y="980728"/>
            <a:ext cx="7313519" cy="1296144"/>
          </a:xfrm>
          <a:prstGeom prst="snip2SameRect">
            <a:avLst/>
          </a:prstGeom>
          <a:solidFill>
            <a:srgbClr val="FAFC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a:solidFill>
                  <a:srgbClr val="B2B2B2"/>
                </a:solidFill>
              </a:rPr>
              <a:t>mögliche Abschlüsse</a:t>
            </a:r>
            <a:endParaRPr lang="de-DE" sz="1600" b="1" dirty="0">
              <a:solidFill>
                <a:srgbClr val="B2B2B2"/>
              </a:solidFill>
            </a:endParaRPr>
          </a:p>
        </p:txBody>
      </p:sp>
      <p:sp>
        <p:nvSpPr>
          <p:cNvPr id="9" name="Rechteck 8"/>
          <p:cNvSpPr/>
          <p:nvPr/>
        </p:nvSpPr>
        <p:spPr>
          <a:xfrm>
            <a:off x="251520" y="2420888"/>
            <a:ext cx="3528392" cy="443711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000" b="1" u="sng" dirty="0">
                <a:solidFill>
                  <a:schemeClr val="tx1"/>
                </a:solidFill>
              </a:rPr>
              <a:t>Gymnasium</a:t>
            </a:r>
          </a:p>
          <a:p>
            <a:pPr algn="ctr"/>
            <a:endParaRPr lang="de-DE" sz="800" b="1" dirty="0">
              <a:solidFill>
                <a:schemeClr val="tx1"/>
              </a:solidFill>
            </a:endParaRPr>
          </a:p>
          <a:p>
            <a:r>
              <a:rPr lang="de-DE" sz="1600" b="1" u="sng" dirty="0">
                <a:solidFill>
                  <a:schemeClr val="tx1"/>
                </a:solidFill>
              </a:rPr>
              <a:t>Ende Jahrgangsstufe 9</a:t>
            </a:r>
          </a:p>
          <a:p>
            <a:r>
              <a:rPr lang="de-DE" sz="1600" b="1" dirty="0" smtClean="0">
                <a:solidFill>
                  <a:schemeClr val="tx1"/>
                </a:solidFill>
              </a:rPr>
              <a:t>E</a:t>
            </a:r>
            <a:r>
              <a:rPr lang="de-DE" sz="1600" dirty="0" smtClean="0">
                <a:solidFill>
                  <a:schemeClr val="tx1"/>
                </a:solidFill>
              </a:rPr>
              <a:t>rster Schulabschluss</a:t>
            </a:r>
            <a:r>
              <a:rPr lang="de-DE" sz="1600" b="1" dirty="0" smtClean="0">
                <a:solidFill>
                  <a:schemeClr val="tx1"/>
                </a:solidFill>
              </a:rPr>
              <a:t> </a:t>
            </a:r>
            <a:r>
              <a:rPr lang="de-DE" sz="1200" dirty="0" smtClean="0">
                <a:solidFill>
                  <a:schemeClr val="tx1"/>
                </a:solidFill>
              </a:rPr>
              <a:t>(früher: Abschluss </a:t>
            </a:r>
            <a:r>
              <a:rPr lang="de-DE" sz="1200" dirty="0">
                <a:solidFill>
                  <a:schemeClr val="tx1"/>
                </a:solidFill>
              </a:rPr>
              <a:t>gemäß Hauptschulabschluss n. Kl. </a:t>
            </a:r>
            <a:r>
              <a:rPr lang="de-DE" sz="1200" dirty="0" smtClean="0">
                <a:solidFill>
                  <a:schemeClr val="tx1"/>
                </a:solidFill>
              </a:rPr>
              <a:t>9)</a:t>
            </a:r>
            <a:endParaRPr lang="de-DE" sz="1200" dirty="0">
              <a:solidFill>
                <a:schemeClr val="tx1"/>
              </a:solidFill>
            </a:endParaRPr>
          </a:p>
          <a:p>
            <a:pPr>
              <a:spcBef>
                <a:spcPts val="600"/>
              </a:spcBef>
            </a:pPr>
            <a:r>
              <a:rPr lang="de-DE" sz="1600" b="1" u="sng" dirty="0" smtClean="0">
                <a:solidFill>
                  <a:schemeClr val="tx1"/>
                </a:solidFill>
              </a:rPr>
              <a:t>Ende </a:t>
            </a:r>
            <a:r>
              <a:rPr lang="de-DE" sz="1600" b="1" u="sng" dirty="0">
                <a:solidFill>
                  <a:schemeClr val="tx1"/>
                </a:solidFill>
              </a:rPr>
              <a:t>Jahrgangsstufe 10 </a:t>
            </a:r>
          </a:p>
          <a:p>
            <a:pPr>
              <a:spcAft>
                <a:spcPts val="300"/>
              </a:spcAft>
            </a:pPr>
            <a:r>
              <a:rPr lang="de-DE" sz="1600" b="1" dirty="0" smtClean="0">
                <a:solidFill>
                  <a:schemeClr val="tx1"/>
                </a:solidFill>
              </a:rPr>
              <a:t>E</a:t>
            </a:r>
            <a:r>
              <a:rPr lang="de-DE" sz="1600" dirty="0" smtClean="0">
                <a:solidFill>
                  <a:schemeClr val="tx1"/>
                </a:solidFill>
              </a:rPr>
              <a:t>rweiterter Erster Schulabschluss</a:t>
            </a:r>
            <a:r>
              <a:rPr lang="de-DE" sz="1600" b="1" dirty="0" smtClean="0">
                <a:solidFill>
                  <a:schemeClr val="tx1"/>
                </a:solidFill>
              </a:rPr>
              <a:t> </a:t>
            </a:r>
            <a:r>
              <a:rPr lang="de-DE" sz="1200" dirty="0" smtClean="0">
                <a:solidFill>
                  <a:schemeClr val="tx1"/>
                </a:solidFill>
              </a:rPr>
              <a:t>(früher: Abschluss </a:t>
            </a:r>
            <a:r>
              <a:rPr lang="de-DE" sz="1200" dirty="0">
                <a:solidFill>
                  <a:schemeClr val="tx1"/>
                </a:solidFill>
              </a:rPr>
              <a:t>gemäß Hauptschulabschluss nach Kl. </a:t>
            </a:r>
            <a:r>
              <a:rPr lang="de-DE" sz="1200" dirty="0" smtClean="0">
                <a:solidFill>
                  <a:schemeClr val="tx1"/>
                </a:solidFill>
              </a:rPr>
              <a:t>10)</a:t>
            </a:r>
            <a:endParaRPr lang="de-DE" sz="1200" dirty="0">
              <a:solidFill>
                <a:schemeClr val="tx1"/>
              </a:solidFill>
            </a:endParaRPr>
          </a:p>
          <a:p>
            <a:r>
              <a:rPr lang="de-DE" sz="1600" b="1" dirty="0">
                <a:solidFill>
                  <a:schemeClr val="tx1"/>
                </a:solidFill>
              </a:rPr>
              <a:t>M</a:t>
            </a:r>
            <a:r>
              <a:rPr lang="de-DE" sz="1600" dirty="0">
                <a:solidFill>
                  <a:schemeClr val="tx1"/>
                </a:solidFill>
              </a:rPr>
              <a:t>ittler Schulabschluss (Fachoberschulreife) mit der Berechtigung zum Besuch der gymnasialen Oberstufe</a:t>
            </a:r>
          </a:p>
          <a:p>
            <a:pPr>
              <a:spcBef>
                <a:spcPts val="600"/>
              </a:spcBef>
            </a:pPr>
            <a:r>
              <a:rPr lang="de-DE" sz="1600" b="1" u="sng" dirty="0" smtClean="0">
                <a:solidFill>
                  <a:schemeClr val="tx1"/>
                </a:solidFill>
              </a:rPr>
              <a:t>Ende </a:t>
            </a:r>
            <a:r>
              <a:rPr lang="de-DE" sz="1600" b="1" u="sng" dirty="0">
                <a:solidFill>
                  <a:schemeClr val="tx1"/>
                </a:solidFill>
              </a:rPr>
              <a:t>Jahrgangsstufe 12/Q1</a:t>
            </a:r>
          </a:p>
          <a:p>
            <a:r>
              <a:rPr lang="de-DE" sz="1600" b="1" dirty="0">
                <a:solidFill>
                  <a:schemeClr val="tx1"/>
                </a:solidFill>
              </a:rPr>
              <a:t>F</a:t>
            </a:r>
            <a:r>
              <a:rPr lang="de-DE" sz="1600" dirty="0">
                <a:solidFill>
                  <a:schemeClr val="tx1"/>
                </a:solidFill>
              </a:rPr>
              <a:t>achhochschulreife</a:t>
            </a:r>
          </a:p>
          <a:p>
            <a:pPr>
              <a:spcBef>
                <a:spcPts val="600"/>
              </a:spcBef>
            </a:pPr>
            <a:r>
              <a:rPr lang="de-DE" sz="1600" b="1" u="sng" dirty="0" smtClean="0">
                <a:solidFill>
                  <a:schemeClr val="tx1"/>
                </a:solidFill>
              </a:rPr>
              <a:t>Ende </a:t>
            </a:r>
            <a:r>
              <a:rPr lang="de-DE" sz="1600" b="1" u="sng" dirty="0">
                <a:solidFill>
                  <a:schemeClr val="tx1"/>
                </a:solidFill>
              </a:rPr>
              <a:t>Jahrgangsstufe 13/Q2</a:t>
            </a:r>
          </a:p>
          <a:p>
            <a:r>
              <a:rPr lang="de-DE" sz="1600" b="1" dirty="0">
                <a:solidFill>
                  <a:schemeClr val="tx1"/>
                </a:solidFill>
              </a:rPr>
              <a:t>A</a:t>
            </a:r>
            <a:r>
              <a:rPr lang="de-DE" sz="1600" dirty="0">
                <a:solidFill>
                  <a:schemeClr val="tx1"/>
                </a:solidFill>
              </a:rPr>
              <a:t>bitur</a:t>
            </a:r>
          </a:p>
        </p:txBody>
      </p:sp>
      <p:sp>
        <p:nvSpPr>
          <p:cNvPr id="10" name="Rechteck 9"/>
          <p:cNvSpPr/>
          <p:nvPr/>
        </p:nvSpPr>
        <p:spPr>
          <a:xfrm>
            <a:off x="3995936" y="2420888"/>
            <a:ext cx="3528392" cy="443711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000" b="1" u="sng" dirty="0">
                <a:solidFill>
                  <a:schemeClr val="tx1"/>
                </a:solidFill>
              </a:rPr>
              <a:t>Gesamtschule</a:t>
            </a:r>
          </a:p>
          <a:p>
            <a:pPr algn="ctr"/>
            <a:endParaRPr lang="de-DE" sz="700" b="1" dirty="0">
              <a:solidFill>
                <a:schemeClr val="tx1"/>
              </a:solidFill>
            </a:endParaRPr>
          </a:p>
          <a:p>
            <a:pPr algn="ctr"/>
            <a:r>
              <a:rPr lang="de-DE" sz="1600" b="1" u="sng" dirty="0">
                <a:solidFill>
                  <a:schemeClr val="tx1"/>
                </a:solidFill>
              </a:rPr>
              <a:t>Ende Jahrgangsstufe 9</a:t>
            </a:r>
          </a:p>
          <a:p>
            <a:pPr algn="ctr"/>
            <a:r>
              <a:rPr lang="de-DE" sz="1200" b="1" dirty="0" smtClean="0">
                <a:solidFill>
                  <a:schemeClr val="tx1">
                    <a:lumMod val="50000"/>
                    <a:lumOff val="50000"/>
                  </a:schemeClr>
                </a:solidFill>
              </a:rPr>
              <a:t>Erster Schulabschluss = A</a:t>
            </a:r>
            <a:r>
              <a:rPr lang="de-DE" sz="1200" dirty="0" smtClean="0">
                <a:solidFill>
                  <a:schemeClr val="tx1">
                    <a:lumMod val="50000"/>
                    <a:lumOff val="50000"/>
                  </a:schemeClr>
                </a:solidFill>
              </a:rPr>
              <a:t>bschluss </a:t>
            </a:r>
            <a:r>
              <a:rPr lang="de-DE" sz="1200" dirty="0" smtClean="0">
                <a:solidFill>
                  <a:schemeClr val="tx1">
                    <a:lumMod val="50000"/>
                    <a:lumOff val="50000"/>
                  </a:schemeClr>
                </a:solidFill>
              </a:rPr>
              <a:t>gemäß Hauptschulabschluss </a:t>
            </a:r>
            <a:r>
              <a:rPr lang="de-DE" sz="1200" dirty="0">
                <a:solidFill>
                  <a:schemeClr val="tx1">
                    <a:lumMod val="50000"/>
                    <a:lumOff val="50000"/>
                  </a:schemeClr>
                </a:solidFill>
              </a:rPr>
              <a:t>n. Kl. 9</a:t>
            </a:r>
          </a:p>
          <a:p>
            <a:pPr algn="ctr"/>
            <a:endParaRPr lang="de-DE" sz="700" b="1" dirty="0">
              <a:solidFill>
                <a:schemeClr val="bg1">
                  <a:lumMod val="65000"/>
                </a:schemeClr>
              </a:solidFill>
            </a:endParaRPr>
          </a:p>
          <a:p>
            <a:pPr algn="ctr"/>
            <a:r>
              <a:rPr lang="de-DE" sz="1600" b="1" u="sng" dirty="0" smtClean="0">
                <a:solidFill>
                  <a:schemeClr val="tx1"/>
                </a:solidFill>
              </a:rPr>
              <a:t>Ende </a:t>
            </a:r>
            <a:r>
              <a:rPr lang="de-DE" sz="1600" b="1" u="sng" dirty="0">
                <a:solidFill>
                  <a:schemeClr val="tx1"/>
                </a:solidFill>
              </a:rPr>
              <a:t>Jahrgangsstufe 10</a:t>
            </a:r>
          </a:p>
          <a:p>
            <a:pPr algn="ctr"/>
            <a:r>
              <a:rPr lang="de-DE" sz="1600" dirty="0" smtClean="0">
                <a:solidFill>
                  <a:schemeClr val="tx1"/>
                </a:solidFill>
              </a:rPr>
              <a:t>     </a:t>
            </a:r>
            <a:r>
              <a:rPr lang="de-DE" sz="1600" dirty="0" smtClean="0">
                <a:solidFill>
                  <a:schemeClr val="tx1"/>
                </a:solidFill>
              </a:rPr>
              <a:t>Erweiterter Erster Schulabschluss = </a:t>
            </a:r>
            <a:r>
              <a:rPr lang="de-DE" sz="1600" b="1" dirty="0" smtClean="0">
                <a:solidFill>
                  <a:schemeClr val="tx1"/>
                </a:solidFill>
              </a:rPr>
              <a:t>H</a:t>
            </a:r>
            <a:r>
              <a:rPr lang="de-DE" sz="1600" dirty="0" smtClean="0">
                <a:solidFill>
                  <a:schemeClr val="tx1"/>
                </a:solidFill>
              </a:rPr>
              <a:t>auptschulabschluss</a:t>
            </a:r>
            <a:r>
              <a:rPr lang="de-DE" sz="1600" dirty="0" smtClean="0">
                <a:solidFill>
                  <a:schemeClr val="tx1"/>
                </a:solidFill>
              </a:rPr>
              <a:t>: Kl</a:t>
            </a:r>
            <a:r>
              <a:rPr lang="de-DE" sz="1600" dirty="0">
                <a:solidFill>
                  <a:schemeClr val="tx1"/>
                </a:solidFill>
              </a:rPr>
              <a:t>. </a:t>
            </a:r>
            <a:r>
              <a:rPr lang="de-DE" sz="1600" dirty="0" smtClean="0">
                <a:solidFill>
                  <a:schemeClr val="tx1"/>
                </a:solidFill>
              </a:rPr>
              <a:t>10 </a:t>
            </a:r>
            <a:r>
              <a:rPr lang="de-DE" sz="1600" b="1" dirty="0" smtClean="0">
                <a:solidFill>
                  <a:schemeClr val="tx1"/>
                </a:solidFill>
              </a:rPr>
              <a:t>M</a:t>
            </a:r>
            <a:r>
              <a:rPr lang="de-DE" sz="1600" dirty="0" smtClean="0">
                <a:solidFill>
                  <a:schemeClr val="tx1"/>
                </a:solidFill>
              </a:rPr>
              <a:t>ittlerer </a:t>
            </a:r>
            <a:r>
              <a:rPr lang="de-DE" sz="1600" dirty="0">
                <a:solidFill>
                  <a:schemeClr val="tx1"/>
                </a:solidFill>
              </a:rPr>
              <a:t>Schulabschluss (Fachoberschulreife</a:t>
            </a:r>
            <a:r>
              <a:rPr lang="de-DE" sz="1600" dirty="0" smtClean="0">
                <a:solidFill>
                  <a:schemeClr val="tx1"/>
                </a:solidFill>
              </a:rPr>
              <a:t>)                 </a:t>
            </a:r>
          </a:p>
          <a:p>
            <a:pPr algn="ctr"/>
            <a:r>
              <a:rPr lang="de-DE" sz="1600" dirty="0" smtClean="0">
                <a:solidFill>
                  <a:schemeClr val="tx1"/>
                </a:solidFill>
              </a:rPr>
              <a:t> </a:t>
            </a:r>
            <a:r>
              <a:rPr lang="de-DE" sz="1600" b="1" dirty="0" smtClean="0">
                <a:solidFill>
                  <a:schemeClr val="tx1"/>
                </a:solidFill>
              </a:rPr>
              <a:t>F</a:t>
            </a:r>
            <a:r>
              <a:rPr lang="de-DE" sz="1600" dirty="0" smtClean="0">
                <a:solidFill>
                  <a:schemeClr val="tx1"/>
                </a:solidFill>
              </a:rPr>
              <a:t>achoberschulreife </a:t>
            </a:r>
            <a:r>
              <a:rPr lang="de-DE" sz="1600" dirty="0">
                <a:solidFill>
                  <a:schemeClr val="tx1"/>
                </a:solidFill>
              </a:rPr>
              <a:t>mit </a:t>
            </a:r>
            <a:r>
              <a:rPr lang="de-DE" sz="1600" dirty="0" smtClean="0">
                <a:solidFill>
                  <a:schemeClr val="tx1"/>
                </a:solidFill>
              </a:rPr>
              <a:t>Qualifikation </a:t>
            </a:r>
            <a:r>
              <a:rPr lang="de-DE" sz="1600" dirty="0" smtClean="0">
                <a:solidFill>
                  <a:schemeClr val="tx1"/>
                </a:solidFill>
              </a:rPr>
              <a:t>mit der Berechtigung zum </a:t>
            </a:r>
            <a:r>
              <a:rPr lang="de-DE" sz="1600" dirty="0" smtClean="0">
                <a:solidFill>
                  <a:schemeClr val="tx1"/>
                </a:solidFill>
              </a:rPr>
              <a:t>Besuch </a:t>
            </a:r>
            <a:r>
              <a:rPr lang="de-DE" sz="1600" dirty="0" smtClean="0">
                <a:solidFill>
                  <a:schemeClr val="tx1"/>
                </a:solidFill>
              </a:rPr>
              <a:t>der Oberstufe</a:t>
            </a:r>
            <a:endParaRPr lang="de-DE" sz="1600" dirty="0">
              <a:solidFill>
                <a:schemeClr val="tx1"/>
              </a:solidFill>
            </a:endParaRPr>
          </a:p>
          <a:p>
            <a:pPr algn="ctr"/>
            <a:endParaRPr lang="de-DE" sz="700" b="1" dirty="0">
              <a:solidFill>
                <a:schemeClr val="tx1"/>
              </a:solidFill>
            </a:endParaRPr>
          </a:p>
          <a:p>
            <a:pPr algn="ctr"/>
            <a:r>
              <a:rPr lang="de-DE" sz="1600" b="1" u="sng" dirty="0" smtClean="0">
                <a:solidFill>
                  <a:schemeClr val="tx1"/>
                </a:solidFill>
              </a:rPr>
              <a:t>Ende </a:t>
            </a:r>
            <a:r>
              <a:rPr lang="de-DE" sz="1600" b="1" u="sng" dirty="0">
                <a:solidFill>
                  <a:schemeClr val="tx1"/>
                </a:solidFill>
              </a:rPr>
              <a:t>Jahrgangsstufe 12/Q1</a:t>
            </a:r>
          </a:p>
          <a:p>
            <a:pPr algn="ctr"/>
            <a:r>
              <a:rPr lang="de-DE" sz="1600" b="1" dirty="0">
                <a:solidFill>
                  <a:schemeClr val="tx1"/>
                </a:solidFill>
              </a:rPr>
              <a:t>F</a:t>
            </a:r>
            <a:r>
              <a:rPr lang="de-DE" sz="1600" dirty="0">
                <a:solidFill>
                  <a:schemeClr val="tx1"/>
                </a:solidFill>
              </a:rPr>
              <a:t>achhochschulreife</a:t>
            </a:r>
          </a:p>
          <a:p>
            <a:pPr algn="ctr"/>
            <a:endParaRPr lang="de-DE" sz="700" b="1" dirty="0">
              <a:solidFill>
                <a:schemeClr val="tx1"/>
              </a:solidFill>
            </a:endParaRPr>
          </a:p>
          <a:p>
            <a:pPr algn="ctr"/>
            <a:r>
              <a:rPr lang="de-DE" sz="1600" b="1" u="sng" dirty="0">
                <a:solidFill>
                  <a:schemeClr val="tx1"/>
                </a:solidFill>
              </a:rPr>
              <a:t>Ende Jahrgangsstufe 13/Q2</a:t>
            </a:r>
          </a:p>
          <a:p>
            <a:pPr algn="ctr"/>
            <a:r>
              <a:rPr lang="de-DE" sz="1600" b="1" dirty="0">
                <a:solidFill>
                  <a:schemeClr val="tx1"/>
                </a:solidFill>
              </a:rPr>
              <a:t>A</a:t>
            </a:r>
            <a:r>
              <a:rPr lang="de-DE" sz="1600" dirty="0">
                <a:solidFill>
                  <a:schemeClr val="tx1"/>
                </a:solidFill>
              </a:rPr>
              <a:t>bitur</a:t>
            </a:r>
          </a:p>
          <a:p>
            <a:pPr algn="ctr"/>
            <a:endParaRPr lang="de-DE" sz="2000" b="1" dirty="0">
              <a:solidFill>
                <a:schemeClr val="tx1"/>
              </a:solidFill>
            </a:endParaRPr>
          </a:p>
        </p:txBody>
      </p:sp>
    </p:spTree>
    <p:extLst>
      <p:ext uri="{BB962C8B-B14F-4D97-AF65-F5344CB8AC3E}">
        <p14:creationId xmlns:p14="http://schemas.microsoft.com/office/powerpoint/2010/main" val="1465478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404664"/>
            <a:ext cx="7313519" cy="43204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i="1" dirty="0">
                <a:latin typeface="Comic Sans MS" panose="030F0702030302020204" pitchFamily="66" charset="0"/>
              </a:rPr>
              <a:t>Das Schulangebot in Emmerich am Rhein</a:t>
            </a:r>
          </a:p>
        </p:txBody>
      </p:sp>
      <p:sp>
        <p:nvSpPr>
          <p:cNvPr id="4" name="Ecken des Rechtecks auf der gleichen Seite schneiden 3"/>
          <p:cNvSpPr/>
          <p:nvPr/>
        </p:nvSpPr>
        <p:spPr>
          <a:xfrm>
            <a:off x="251520" y="1412776"/>
            <a:ext cx="7313519" cy="1296144"/>
          </a:xfrm>
          <a:prstGeom prst="snip2SameRect">
            <a:avLst/>
          </a:prstGeom>
          <a:solidFill>
            <a:srgbClr val="FAFC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a:solidFill>
                  <a:srgbClr val="B2B2B2"/>
                </a:solidFill>
              </a:rPr>
              <a:t>Ganztagsbetrieb</a:t>
            </a:r>
            <a:endParaRPr lang="de-DE" sz="1600" b="1" dirty="0">
              <a:solidFill>
                <a:srgbClr val="B2B2B2"/>
              </a:solidFill>
            </a:endParaRPr>
          </a:p>
        </p:txBody>
      </p:sp>
      <p:sp>
        <p:nvSpPr>
          <p:cNvPr id="9" name="Rechteck 8"/>
          <p:cNvSpPr/>
          <p:nvPr/>
        </p:nvSpPr>
        <p:spPr>
          <a:xfrm>
            <a:off x="251520" y="2852936"/>
            <a:ext cx="3528392" cy="374441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2000" b="1" u="sng" dirty="0" smtClean="0">
              <a:solidFill>
                <a:schemeClr val="tx1"/>
              </a:solidFill>
            </a:endParaRPr>
          </a:p>
          <a:p>
            <a:pPr algn="ctr"/>
            <a:endParaRPr lang="de-DE" sz="2000" b="1" u="sng" dirty="0">
              <a:solidFill>
                <a:schemeClr val="tx1"/>
              </a:solidFill>
            </a:endParaRPr>
          </a:p>
          <a:p>
            <a:pPr algn="ctr"/>
            <a:r>
              <a:rPr lang="de-DE" sz="2000" b="1" u="sng" dirty="0" smtClean="0">
                <a:solidFill>
                  <a:schemeClr val="tx1"/>
                </a:solidFill>
              </a:rPr>
              <a:t>Gymnasium</a:t>
            </a:r>
            <a:endParaRPr lang="de-DE" sz="2000" b="1" u="sng" dirty="0">
              <a:solidFill>
                <a:schemeClr val="tx1"/>
              </a:solidFill>
            </a:endParaRPr>
          </a:p>
          <a:p>
            <a:pPr algn="ctr"/>
            <a:endParaRPr lang="de-DE" sz="2000" b="1" dirty="0">
              <a:solidFill>
                <a:schemeClr val="tx1"/>
              </a:solidFill>
            </a:endParaRPr>
          </a:p>
          <a:p>
            <a:pPr algn="ctr"/>
            <a:r>
              <a:rPr lang="de-DE" sz="2000" dirty="0" smtClean="0">
                <a:solidFill>
                  <a:schemeClr val="tx1"/>
                </a:solidFill>
              </a:rPr>
              <a:t>Ja</a:t>
            </a:r>
          </a:p>
          <a:p>
            <a:pPr algn="ctr"/>
            <a:endParaRPr lang="de-DE" sz="2000" dirty="0">
              <a:solidFill>
                <a:schemeClr val="tx1"/>
              </a:solidFill>
            </a:endParaRPr>
          </a:p>
          <a:p>
            <a:pPr algn="ctr"/>
            <a:r>
              <a:rPr lang="de-DE" sz="2000" dirty="0">
                <a:solidFill>
                  <a:schemeClr val="tx1"/>
                </a:solidFill>
              </a:rPr>
              <a:t>Kernzeiten: 8:00 – </a:t>
            </a:r>
            <a:r>
              <a:rPr lang="de-DE" sz="2000" dirty="0" smtClean="0">
                <a:solidFill>
                  <a:schemeClr val="tx1"/>
                </a:solidFill>
              </a:rPr>
              <a:t>15:05 </a:t>
            </a:r>
            <a:r>
              <a:rPr lang="de-DE" sz="2000" dirty="0">
                <a:solidFill>
                  <a:schemeClr val="tx1"/>
                </a:solidFill>
              </a:rPr>
              <a:t>Uhr</a:t>
            </a:r>
          </a:p>
          <a:p>
            <a:pPr algn="ctr"/>
            <a:endParaRPr lang="de-DE" sz="2000" b="1" dirty="0">
              <a:solidFill>
                <a:schemeClr val="tx1"/>
              </a:solidFill>
            </a:endParaRPr>
          </a:p>
          <a:p>
            <a:pPr algn="ctr"/>
            <a:endParaRPr lang="de-DE" sz="2000" dirty="0">
              <a:solidFill>
                <a:schemeClr val="tx1"/>
              </a:solidFill>
            </a:endParaRPr>
          </a:p>
        </p:txBody>
      </p:sp>
      <p:sp>
        <p:nvSpPr>
          <p:cNvPr id="10" name="Rechteck 9"/>
          <p:cNvSpPr/>
          <p:nvPr/>
        </p:nvSpPr>
        <p:spPr>
          <a:xfrm>
            <a:off x="3995936" y="2852936"/>
            <a:ext cx="3528392" cy="3744416"/>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2000" b="1" u="sng" dirty="0">
              <a:solidFill>
                <a:schemeClr val="tx1"/>
              </a:solidFill>
            </a:endParaRPr>
          </a:p>
          <a:p>
            <a:pPr algn="ctr"/>
            <a:endParaRPr lang="de-DE" sz="2000" b="1" u="sng" dirty="0">
              <a:solidFill>
                <a:schemeClr val="tx1"/>
              </a:solidFill>
            </a:endParaRPr>
          </a:p>
          <a:p>
            <a:pPr algn="ctr"/>
            <a:r>
              <a:rPr lang="de-DE" sz="2000" b="1" u="sng" dirty="0">
                <a:solidFill>
                  <a:schemeClr val="tx1"/>
                </a:solidFill>
              </a:rPr>
              <a:t>Gesamtschule</a:t>
            </a:r>
          </a:p>
          <a:p>
            <a:pPr algn="ctr"/>
            <a:endParaRPr lang="de-DE" sz="2000" b="1" dirty="0">
              <a:solidFill>
                <a:schemeClr val="tx1"/>
              </a:solidFill>
            </a:endParaRPr>
          </a:p>
          <a:p>
            <a:pPr algn="ctr"/>
            <a:r>
              <a:rPr lang="de-DE" sz="2000" dirty="0" smtClean="0">
                <a:solidFill>
                  <a:schemeClr val="tx1"/>
                </a:solidFill>
              </a:rPr>
              <a:t>Ja</a:t>
            </a:r>
          </a:p>
          <a:p>
            <a:pPr algn="ctr"/>
            <a:endParaRPr lang="de-DE" sz="2000" dirty="0" smtClean="0">
              <a:solidFill>
                <a:schemeClr val="tx1"/>
              </a:solidFill>
            </a:endParaRPr>
          </a:p>
          <a:p>
            <a:pPr algn="ctr"/>
            <a:r>
              <a:rPr lang="de-DE" sz="2000" dirty="0" smtClean="0">
                <a:solidFill>
                  <a:schemeClr val="tx1"/>
                </a:solidFill>
              </a:rPr>
              <a:t>Kernzeiten: 8:00 – 15:00 Uhr</a:t>
            </a:r>
          </a:p>
          <a:p>
            <a:pPr algn="ctr"/>
            <a:endParaRPr lang="de-DE" sz="2000" b="1" dirty="0">
              <a:solidFill>
                <a:schemeClr val="tx1"/>
              </a:solidFill>
            </a:endParaRPr>
          </a:p>
          <a:p>
            <a:pPr algn="ctr"/>
            <a:endParaRPr lang="de-DE" sz="2000" b="1" dirty="0">
              <a:solidFill>
                <a:schemeClr val="tx1"/>
              </a:solidFill>
            </a:endParaRPr>
          </a:p>
        </p:txBody>
      </p:sp>
    </p:spTree>
    <p:extLst>
      <p:ext uri="{BB962C8B-B14F-4D97-AF65-F5344CB8AC3E}">
        <p14:creationId xmlns:p14="http://schemas.microsoft.com/office/powerpoint/2010/main" val="1257615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irk\Desktop\FinalerEntwurf\Schullogo Gesamtschule Emmerich INTERN1 mit co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0963" y="2004366"/>
            <a:ext cx="4176464" cy="3983593"/>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p:cNvSpPr txBox="1">
            <a:spLocks/>
          </p:cNvSpPr>
          <p:nvPr/>
        </p:nvSpPr>
        <p:spPr>
          <a:xfrm>
            <a:off x="755576" y="260648"/>
            <a:ext cx="7772400" cy="2232248"/>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6600" b="1" smtClean="0"/>
              <a:t>Die Städtische Gesamtschule  Emmerich am Rhein </a:t>
            </a:r>
            <a:endParaRPr lang="de-DE" sz="6600" b="1" dirty="0"/>
          </a:p>
        </p:txBody>
      </p:sp>
    </p:spTree>
    <p:extLst>
      <p:ext uri="{BB962C8B-B14F-4D97-AF65-F5344CB8AC3E}">
        <p14:creationId xmlns:p14="http://schemas.microsoft.com/office/powerpoint/2010/main" val="1474033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Lernen =  Wissen aufbauen, kreativ denken und Fähigkeiten üben</a:t>
            </a:r>
            <a:endParaRPr lang="de-DE" dirty="0"/>
          </a:p>
        </p:txBody>
      </p:sp>
      <p:sp>
        <p:nvSpPr>
          <p:cNvPr id="3" name="Inhaltsplatzhalter 2"/>
          <p:cNvSpPr>
            <a:spLocks noGrp="1"/>
          </p:cNvSpPr>
          <p:nvPr>
            <p:ph idx="1"/>
          </p:nvPr>
        </p:nvSpPr>
        <p:spPr>
          <a:xfrm>
            <a:off x="457200" y="1600200"/>
            <a:ext cx="8229600" cy="4997152"/>
          </a:xfrm>
        </p:spPr>
        <p:txBody>
          <a:bodyPr>
            <a:normAutofit fontScale="92500" lnSpcReduction="10000"/>
          </a:bodyPr>
          <a:lstStyle/>
          <a:p>
            <a:r>
              <a:rPr lang="de-DE" dirty="0" smtClean="0"/>
              <a:t>Sanfter Übergang mit Wiederholungseinheiten</a:t>
            </a:r>
          </a:p>
          <a:p>
            <a:r>
              <a:rPr lang="de-DE" dirty="0" smtClean="0"/>
              <a:t>Klassischer Unterricht, selbstorganisiertes Lernen, Projektzeiten</a:t>
            </a:r>
          </a:p>
          <a:p>
            <a:r>
              <a:rPr lang="de-DE" dirty="0" smtClean="0"/>
              <a:t>Begleitung bei </a:t>
            </a:r>
            <a:r>
              <a:rPr lang="de-DE" dirty="0" err="1" smtClean="0"/>
              <a:t>Dyslexie</a:t>
            </a:r>
            <a:r>
              <a:rPr lang="de-DE" dirty="0" smtClean="0"/>
              <a:t> und Dyskalkulie</a:t>
            </a:r>
          </a:p>
          <a:p>
            <a:r>
              <a:rPr lang="de-DE" dirty="0" smtClean="0"/>
              <a:t>Aufgabenhilfe im Lernbüro</a:t>
            </a:r>
          </a:p>
          <a:p>
            <a:r>
              <a:rPr lang="de-DE" dirty="0" smtClean="0"/>
              <a:t>Zusatzangebote für Talente</a:t>
            </a:r>
          </a:p>
          <a:p>
            <a:r>
              <a:rPr lang="de-DE" dirty="0" smtClean="0"/>
              <a:t>Demokratieentwicklung im Klassenrat</a:t>
            </a:r>
          </a:p>
          <a:p>
            <a:r>
              <a:rPr lang="de-DE" dirty="0" smtClean="0"/>
              <a:t>Digitale Unterstützung</a:t>
            </a:r>
          </a:p>
          <a:p>
            <a:r>
              <a:rPr lang="de-DE" dirty="0" smtClean="0"/>
              <a:t>Soziales Lernen</a:t>
            </a:r>
          </a:p>
          <a:p>
            <a:pPr marL="0" indent="0">
              <a:buNone/>
            </a:pPr>
            <a:r>
              <a:rPr lang="de-DE" dirty="0"/>
              <a:t>	</a:t>
            </a:r>
            <a:r>
              <a:rPr lang="de-DE" dirty="0" smtClean="0"/>
              <a:t>					</a:t>
            </a:r>
          </a:p>
          <a:p>
            <a:endParaRPr lang="de-DE" dirty="0"/>
          </a:p>
        </p:txBody>
      </p:sp>
      <p:pic>
        <p:nvPicPr>
          <p:cNvPr id="4" name="Grafik 3"/>
          <p:cNvPicPr>
            <a:picLocks noChangeAspect="1"/>
          </p:cNvPicPr>
          <p:nvPr/>
        </p:nvPicPr>
        <p:blipFill>
          <a:blip r:embed="rId2"/>
          <a:stretch>
            <a:fillRect/>
          </a:stretch>
        </p:blipFill>
        <p:spPr>
          <a:xfrm>
            <a:off x="6660232" y="4221088"/>
            <a:ext cx="2026568" cy="2376264"/>
          </a:xfrm>
          <a:prstGeom prst="rect">
            <a:avLst/>
          </a:prstGeom>
        </p:spPr>
      </p:pic>
    </p:spTree>
    <p:extLst>
      <p:ext uri="{BB962C8B-B14F-4D97-AF65-F5344CB8AC3E}">
        <p14:creationId xmlns:p14="http://schemas.microsoft.com/office/powerpoint/2010/main" val="338788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737956"/>
            <a:ext cx="6984776" cy="3046988"/>
          </a:xfrm>
          <a:prstGeom prst="rect">
            <a:avLst/>
          </a:prstGeom>
          <a:noFill/>
        </p:spPr>
        <p:txBody>
          <a:bodyPr wrap="square" rtlCol="0">
            <a:spAutoFit/>
          </a:bodyPr>
          <a:lstStyle/>
          <a:p>
            <a:pPr algn="ctr"/>
            <a:r>
              <a:rPr lang="de-DE" sz="3600" b="1" dirty="0" smtClean="0"/>
              <a:t>Tagesordnung / Ablauf</a:t>
            </a:r>
          </a:p>
          <a:p>
            <a:pPr algn="ctr"/>
            <a:endParaRPr lang="de-DE" sz="3600" b="1" dirty="0"/>
          </a:p>
          <a:p>
            <a:pPr marL="514350" indent="-514350">
              <a:buFont typeface="+mj-lt"/>
              <a:buAutoNum type="arabicPeriod"/>
            </a:pPr>
            <a:r>
              <a:rPr lang="de-DE" sz="2400" b="1" dirty="0" smtClean="0"/>
              <a:t>Kurzer rechtlicher Überblick</a:t>
            </a:r>
          </a:p>
          <a:p>
            <a:pPr marL="514350" indent="-514350">
              <a:lnSpc>
                <a:spcPct val="200000"/>
              </a:lnSpc>
              <a:buFont typeface="+mj-lt"/>
              <a:buAutoNum type="arabicPeriod"/>
            </a:pPr>
            <a:r>
              <a:rPr lang="de-DE" sz="2400" b="1" dirty="0" smtClean="0"/>
              <a:t>Das Schulangebot in Emmerich am Rhein</a:t>
            </a:r>
          </a:p>
          <a:p>
            <a:pPr marL="514350" indent="-514350">
              <a:lnSpc>
                <a:spcPct val="200000"/>
              </a:lnSpc>
              <a:buFont typeface="+mj-lt"/>
              <a:buAutoNum type="arabicPeriod"/>
            </a:pPr>
            <a:r>
              <a:rPr lang="de-DE" sz="2400" b="1" dirty="0" smtClean="0"/>
              <a:t>Vorstellung der Schulen</a:t>
            </a:r>
            <a:endParaRPr lang="de-DE" sz="2400" b="1" dirty="0"/>
          </a:p>
        </p:txBody>
      </p:sp>
    </p:spTree>
    <p:extLst>
      <p:ext uri="{BB962C8B-B14F-4D97-AF65-F5344CB8AC3E}">
        <p14:creationId xmlns:p14="http://schemas.microsoft.com/office/powerpoint/2010/main" val="2826577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260648"/>
            <a:ext cx="8229600" cy="1143000"/>
          </a:xfrm>
        </p:spPr>
        <p:txBody>
          <a:bodyPr>
            <a:normAutofit/>
          </a:bodyPr>
          <a:lstStyle/>
          <a:p>
            <a:r>
              <a:rPr lang="de-DE" sz="4000" b="1" dirty="0" smtClean="0"/>
              <a:t>Entdecken - Üben - Erholen</a:t>
            </a:r>
            <a:endParaRPr lang="de-DE" sz="4000" b="1" dirty="0"/>
          </a:p>
        </p:txBody>
      </p:sp>
      <p:sp>
        <p:nvSpPr>
          <p:cNvPr id="3" name="Inhaltsplatzhalter 2"/>
          <p:cNvSpPr>
            <a:spLocks noGrp="1"/>
          </p:cNvSpPr>
          <p:nvPr>
            <p:ph idx="1"/>
          </p:nvPr>
        </p:nvSpPr>
        <p:spPr>
          <a:xfrm>
            <a:off x="683568" y="1484784"/>
            <a:ext cx="8229600" cy="4525963"/>
          </a:xfrm>
        </p:spPr>
        <p:txBody>
          <a:bodyPr/>
          <a:lstStyle/>
          <a:p>
            <a:pPr marL="0" indent="0">
              <a:buNone/>
            </a:pPr>
            <a:r>
              <a:rPr lang="de-DE" sz="2600" dirty="0" smtClean="0"/>
              <a:t>Das Klassen – Element</a:t>
            </a:r>
          </a:p>
          <a:p>
            <a:pPr lvl="1"/>
            <a:r>
              <a:rPr lang="de-DE" sz="2000" dirty="0" smtClean="0"/>
              <a:t>Schon bei der Anmeldung wählen die Schüler und Schülerinnen ein Klassenelement (plus 2. Wahl), um ihr persönliches Können auszubauen und in einer Gemeinschaft zu üben.</a:t>
            </a:r>
          </a:p>
          <a:p>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495185151"/>
              </p:ext>
            </p:extLst>
          </p:nvPr>
        </p:nvGraphicFramePr>
        <p:xfrm>
          <a:off x="2627784" y="3068962"/>
          <a:ext cx="4104456" cy="2804160"/>
        </p:xfrm>
        <a:graphic>
          <a:graphicData uri="http://schemas.openxmlformats.org/drawingml/2006/table">
            <a:tbl>
              <a:tblPr firstRow="1" bandRow="1">
                <a:tableStyleId>{69CF1AB2-1976-4502-BF36-3FF5EA218861}</a:tableStyleId>
              </a:tblPr>
              <a:tblGrid>
                <a:gridCol w="4104456">
                  <a:extLst>
                    <a:ext uri="{9D8B030D-6E8A-4147-A177-3AD203B41FA5}">
                      <a16:colId xmlns:a16="http://schemas.microsoft.com/office/drawing/2014/main" val="20000"/>
                    </a:ext>
                  </a:extLst>
                </a:gridCol>
              </a:tblGrid>
              <a:tr h="6328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000" b="1" dirty="0" smtClean="0"/>
                        <a:t>Forschen und Technik </a:t>
                      </a:r>
                    </a:p>
                    <a:p>
                      <a:pPr marL="0" marR="0" indent="0" algn="ctr" defTabSz="914400" rtl="0" eaLnBrk="1" fontAlgn="auto" latinLnBrk="0" hangingPunct="1">
                        <a:lnSpc>
                          <a:spcPct val="100000"/>
                        </a:lnSpc>
                        <a:spcBef>
                          <a:spcPts val="0"/>
                        </a:spcBef>
                        <a:spcAft>
                          <a:spcPts val="0"/>
                        </a:spcAft>
                        <a:buClrTx/>
                        <a:buSzTx/>
                        <a:buFontTx/>
                        <a:buNone/>
                        <a:tabLst/>
                        <a:defRPr/>
                      </a:pPr>
                      <a:r>
                        <a:rPr lang="de-DE" sz="2000" b="1" dirty="0" smtClean="0"/>
                        <a:t>(</a:t>
                      </a:r>
                      <a:r>
                        <a:rPr lang="de-DE" sz="2000" b="1" dirty="0" smtClean="0">
                          <a:solidFill>
                            <a:schemeClr val="accent2">
                              <a:lumMod val="75000"/>
                            </a:schemeClr>
                          </a:solidFill>
                        </a:rPr>
                        <a:t>Montessori</a:t>
                      </a:r>
                      <a:r>
                        <a:rPr lang="de-DE" sz="2000" b="1" baseline="0" dirty="0" smtClean="0">
                          <a:solidFill>
                            <a:schemeClr val="accent2">
                              <a:lumMod val="75000"/>
                            </a:schemeClr>
                          </a:solidFill>
                        </a:rPr>
                        <a:t> oder Robotik</a:t>
                      </a:r>
                      <a:r>
                        <a:rPr lang="de-DE" sz="2000" b="1" dirty="0" smtClean="0"/>
                        <a:t>)</a:t>
                      </a:r>
                    </a:p>
                  </a:txBody>
                  <a:tcPr/>
                </a:tc>
                <a:extLst>
                  <a:ext uri="{0D108BD9-81ED-4DB2-BD59-A6C34878D82A}">
                    <a16:rowId xmlns:a16="http://schemas.microsoft.com/office/drawing/2014/main" val="10000"/>
                  </a:ext>
                </a:extLst>
              </a:tr>
              <a:tr h="6328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000" b="1" dirty="0" smtClean="0"/>
                        <a:t>Sport und Gesundheit</a:t>
                      </a:r>
                    </a:p>
                    <a:p>
                      <a:pPr marL="0" marR="0" indent="0" algn="ctr" defTabSz="914400" rtl="0" eaLnBrk="1" fontAlgn="auto" latinLnBrk="0" hangingPunct="1">
                        <a:lnSpc>
                          <a:spcPct val="100000"/>
                        </a:lnSpc>
                        <a:spcBef>
                          <a:spcPts val="0"/>
                        </a:spcBef>
                        <a:spcAft>
                          <a:spcPts val="0"/>
                        </a:spcAft>
                        <a:buClrTx/>
                        <a:buSzTx/>
                        <a:buFontTx/>
                        <a:buNone/>
                        <a:tabLst/>
                        <a:defRPr/>
                      </a:pPr>
                      <a:r>
                        <a:rPr lang="de-DE" sz="2000" b="1" dirty="0" smtClean="0"/>
                        <a:t>(</a:t>
                      </a:r>
                      <a:r>
                        <a:rPr lang="de-DE" sz="2000" b="1" dirty="0" smtClean="0">
                          <a:solidFill>
                            <a:schemeClr val="accent6">
                              <a:lumMod val="75000"/>
                            </a:schemeClr>
                          </a:solidFill>
                        </a:rPr>
                        <a:t>Die Lehre von Kneipp</a:t>
                      </a:r>
                      <a:r>
                        <a:rPr lang="de-DE" sz="2000" b="1" dirty="0" smtClean="0"/>
                        <a:t>)</a:t>
                      </a:r>
                    </a:p>
                  </a:txBody>
                  <a:tcPr/>
                </a:tc>
                <a:extLst>
                  <a:ext uri="{0D108BD9-81ED-4DB2-BD59-A6C34878D82A}">
                    <a16:rowId xmlns:a16="http://schemas.microsoft.com/office/drawing/2014/main" val="10001"/>
                  </a:ext>
                </a:extLst>
              </a:tr>
              <a:tr h="498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000" b="1" dirty="0" smtClean="0"/>
                        <a:t>Sprache und Theater </a:t>
                      </a:r>
                    </a:p>
                    <a:p>
                      <a:pPr marL="0" marR="0" indent="0" algn="ctr" defTabSz="914400" rtl="0" eaLnBrk="1" fontAlgn="auto" latinLnBrk="0" hangingPunct="1">
                        <a:lnSpc>
                          <a:spcPct val="100000"/>
                        </a:lnSpc>
                        <a:spcBef>
                          <a:spcPts val="0"/>
                        </a:spcBef>
                        <a:spcAft>
                          <a:spcPts val="0"/>
                        </a:spcAft>
                        <a:buClrTx/>
                        <a:buSzTx/>
                        <a:buFontTx/>
                        <a:buNone/>
                        <a:tabLst/>
                        <a:defRPr/>
                      </a:pPr>
                      <a:r>
                        <a:rPr lang="de-DE" sz="2000" b="1" dirty="0" smtClean="0"/>
                        <a:t>(</a:t>
                      </a:r>
                      <a:r>
                        <a:rPr lang="de-DE" sz="2000" b="1" dirty="0" smtClean="0">
                          <a:solidFill>
                            <a:schemeClr val="accent3">
                              <a:lumMod val="75000"/>
                            </a:schemeClr>
                          </a:solidFill>
                        </a:rPr>
                        <a:t>Montessori Charakter</a:t>
                      </a:r>
                      <a:r>
                        <a:rPr lang="de-DE" sz="2000" b="1" dirty="0" smtClean="0"/>
                        <a:t>)</a:t>
                      </a:r>
                    </a:p>
                  </a:txBody>
                  <a:tcPr/>
                </a:tc>
                <a:extLst>
                  <a:ext uri="{0D108BD9-81ED-4DB2-BD59-A6C34878D82A}">
                    <a16:rowId xmlns:a16="http://schemas.microsoft.com/office/drawing/2014/main" val="10002"/>
                  </a:ext>
                </a:extLst>
              </a:tr>
              <a:tr h="498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000" b="1" dirty="0" smtClean="0"/>
                        <a:t>Kunst</a:t>
                      </a:r>
                      <a:r>
                        <a:rPr lang="de-DE" sz="2000" b="1" baseline="0" dirty="0" smtClean="0"/>
                        <a:t> </a:t>
                      </a:r>
                      <a:r>
                        <a:rPr lang="de-DE" sz="2000" b="1" dirty="0" smtClean="0"/>
                        <a:t>und Handwerk</a:t>
                      </a:r>
                    </a:p>
                    <a:p>
                      <a:pPr marL="0" marR="0" indent="0" algn="ctr" defTabSz="914400" rtl="0" eaLnBrk="1" fontAlgn="auto" latinLnBrk="0" hangingPunct="1">
                        <a:lnSpc>
                          <a:spcPct val="100000"/>
                        </a:lnSpc>
                        <a:spcBef>
                          <a:spcPts val="0"/>
                        </a:spcBef>
                        <a:spcAft>
                          <a:spcPts val="0"/>
                        </a:spcAft>
                        <a:buClrTx/>
                        <a:buSzTx/>
                        <a:buFontTx/>
                        <a:buNone/>
                        <a:tabLst/>
                        <a:defRPr/>
                      </a:pPr>
                      <a:r>
                        <a:rPr lang="de-DE" sz="2000" b="1" dirty="0" smtClean="0"/>
                        <a:t>(KREATIV)</a:t>
                      </a:r>
                    </a:p>
                  </a:txBody>
                  <a:tcPr/>
                </a:tc>
                <a:extLst>
                  <a:ext uri="{0D108BD9-81ED-4DB2-BD59-A6C34878D82A}">
                    <a16:rowId xmlns:a16="http://schemas.microsoft.com/office/drawing/2014/main" val="10005"/>
                  </a:ext>
                </a:extLst>
              </a:tr>
            </a:tbl>
          </a:graphicData>
        </a:graphic>
      </p:graphicFrame>
      <p:pic>
        <p:nvPicPr>
          <p:cNvPr id="5" name="Picture 2" descr="C:\Users\Dirk\Desktop\FinalerEntwurf\Schullogo Gesamtschule Emmerich INTERN1 mit co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5350" y="0"/>
            <a:ext cx="1858649" cy="177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8766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t>Information und Beratung</a:t>
            </a:r>
            <a:endParaRPr lang="de-DE" sz="3600" dirty="0"/>
          </a:p>
        </p:txBody>
      </p:sp>
      <p:sp>
        <p:nvSpPr>
          <p:cNvPr id="3" name="Inhaltsplatzhalter 2"/>
          <p:cNvSpPr>
            <a:spLocks noGrp="1"/>
          </p:cNvSpPr>
          <p:nvPr>
            <p:ph idx="1"/>
          </p:nvPr>
        </p:nvSpPr>
        <p:spPr/>
        <p:txBody>
          <a:bodyPr>
            <a:normAutofit fontScale="70000" lnSpcReduction="20000"/>
          </a:bodyPr>
          <a:lstStyle/>
          <a:p>
            <a:r>
              <a:rPr lang="de-DE" dirty="0"/>
              <a:t>I</a:t>
            </a:r>
            <a:r>
              <a:rPr lang="de-DE" dirty="0" smtClean="0"/>
              <a:t>m Anschluss an den Informationsabend</a:t>
            </a:r>
          </a:p>
          <a:p>
            <a:pPr marL="0" indent="0">
              <a:buNone/>
            </a:pPr>
            <a:endParaRPr lang="de-DE" dirty="0" smtClean="0"/>
          </a:p>
          <a:p>
            <a:r>
              <a:rPr lang="de-DE" dirty="0" smtClean="0"/>
              <a:t>Besuchen Sie uns am Tag der offenen Tür -&gt; </a:t>
            </a:r>
            <a:r>
              <a:rPr lang="de-DE" dirty="0" smtClean="0">
                <a:solidFill>
                  <a:srgbClr val="C00000"/>
                </a:solidFill>
              </a:rPr>
              <a:t>26.10.2022 am Brink 1 und an der </a:t>
            </a:r>
            <a:r>
              <a:rPr lang="de-DE" dirty="0" err="1" smtClean="0">
                <a:solidFill>
                  <a:srgbClr val="C00000"/>
                </a:solidFill>
              </a:rPr>
              <a:t>Paaltjesstege</a:t>
            </a:r>
            <a:r>
              <a:rPr lang="de-DE" dirty="0" smtClean="0">
                <a:solidFill>
                  <a:srgbClr val="C00000"/>
                </a:solidFill>
              </a:rPr>
              <a:t> ab 10:30 Uhr</a:t>
            </a:r>
          </a:p>
          <a:p>
            <a:r>
              <a:rPr lang="de-DE" dirty="0" smtClean="0"/>
              <a:t>Vereinbaren Sie einen Einzel- Beratungstermin bis zu den Anmeldetagen vom </a:t>
            </a:r>
            <a:r>
              <a:rPr lang="de-DE" dirty="0" smtClean="0">
                <a:solidFill>
                  <a:srgbClr val="C00000"/>
                </a:solidFill>
              </a:rPr>
              <a:t>13.02. – 15.02.2023 (15:00-19:00 Uhr) </a:t>
            </a:r>
            <a:r>
              <a:rPr lang="de-DE" dirty="0">
                <a:solidFill>
                  <a:srgbClr val="C00000"/>
                </a:solidFill>
              </a:rPr>
              <a:t>i</a:t>
            </a:r>
            <a:r>
              <a:rPr lang="de-DE" dirty="0" smtClean="0">
                <a:solidFill>
                  <a:srgbClr val="C00000"/>
                </a:solidFill>
              </a:rPr>
              <a:t>m Hauptgebäude Brink 1</a:t>
            </a:r>
          </a:p>
          <a:p>
            <a:r>
              <a:rPr lang="de-DE" dirty="0" smtClean="0"/>
              <a:t>Tragen Sie Ihr Kind für den Schnuppernachmittag am </a:t>
            </a:r>
            <a:r>
              <a:rPr lang="de-DE" dirty="0" smtClean="0">
                <a:solidFill>
                  <a:srgbClr val="C00000"/>
                </a:solidFill>
              </a:rPr>
              <a:t>09.02.2023 </a:t>
            </a:r>
            <a:r>
              <a:rPr lang="de-DE" dirty="0" smtClean="0"/>
              <a:t>zum Kennenlernen der Klassenelemente ein</a:t>
            </a:r>
          </a:p>
          <a:p>
            <a:r>
              <a:rPr lang="de-DE" dirty="0" smtClean="0"/>
              <a:t>Melden Sie sich für Fragen… auch telefonisch</a:t>
            </a:r>
          </a:p>
          <a:p>
            <a:pPr marL="0" indent="0">
              <a:buNone/>
            </a:pPr>
            <a:endParaRPr lang="de-DE" dirty="0" smtClean="0"/>
          </a:p>
          <a:p>
            <a:pPr marL="0" indent="0">
              <a:buNone/>
            </a:pPr>
            <a:r>
              <a:rPr lang="de-DE" b="1" dirty="0" smtClean="0">
                <a:solidFill>
                  <a:schemeClr val="accent3">
                    <a:lumMod val="75000"/>
                  </a:schemeClr>
                </a:solidFill>
              </a:rPr>
              <a:t>Melden Sie sich gerne per Mail dazu unter </a:t>
            </a:r>
            <a:r>
              <a:rPr lang="de-DE" b="1" dirty="0" smtClean="0">
                <a:solidFill>
                  <a:schemeClr val="accent3">
                    <a:lumMod val="75000"/>
                  </a:schemeClr>
                </a:solidFill>
                <a:hlinkClick r:id="rId2"/>
              </a:rPr>
              <a:t>gesamtschule@stadt-emmerich.de</a:t>
            </a:r>
            <a:r>
              <a:rPr lang="de-DE" b="1" dirty="0" smtClean="0">
                <a:solidFill>
                  <a:schemeClr val="accent3">
                    <a:lumMod val="75000"/>
                  </a:schemeClr>
                </a:solidFill>
              </a:rPr>
              <a:t> oder </a:t>
            </a:r>
          </a:p>
          <a:p>
            <a:pPr marL="0" indent="0">
              <a:buNone/>
            </a:pPr>
            <a:r>
              <a:rPr lang="de-DE" b="1" dirty="0" smtClean="0">
                <a:solidFill>
                  <a:schemeClr val="accent3">
                    <a:lumMod val="75000"/>
                  </a:schemeClr>
                </a:solidFill>
              </a:rPr>
              <a:t>unter 02822 755300</a:t>
            </a:r>
            <a:endParaRPr lang="de-DE" b="1" dirty="0">
              <a:solidFill>
                <a:schemeClr val="accent3">
                  <a:lumMod val="7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719"/>
            <a:ext cx="1512167" cy="1480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403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lumMod val="75000"/>
                  </a:schemeClr>
                </a:solidFill>
              </a:rPr>
              <a:t>Wir stehen bereit!</a:t>
            </a:r>
            <a:endParaRPr lang="de-DE" dirty="0">
              <a:solidFill>
                <a:schemeClr val="accent2">
                  <a:lumMod val="75000"/>
                </a:schemeClr>
              </a:solidFill>
            </a:endParaRPr>
          </a:p>
        </p:txBody>
      </p:sp>
      <p:sp>
        <p:nvSpPr>
          <p:cNvPr id="3" name="Inhaltsplatzhalter 2"/>
          <p:cNvSpPr>
            <a:spLocks noGrp="1"/>
          </p:cNvSpPr>
          <p:nvPr>
            <p:ph idx="1"/>
          </p:nvPr>
        </p:nvSpPr>
        <p:spPr/>
        <p:txBody>
          <a:bodyPr/>
          <a:lstStyle/>
          <a:p>
            <a:pPr marL="0" indent="0">
              <a:buNone/>
            </a:pPr>
            <a:r>
              <a:rPr lang="de-DE" dirty="0" smtClean="0"/>
              <a:t>                          Sie haben Fragen??</a:t>
            </a:r>
          </a:p>
          <a:p>
            <a:endParaRPr lang="de-DE" dirty="0"/>
          </a:p>
          <a:p>
            <a:pPr marL="0" indent="0">
              <a:buNone/>
            </a:pPr>
            <a:r>
              <a:rPr lang="de-DE" sz="4000" smtClean="0">
                <a:solidFill>
                  <a:schemeClr val="accent2">
                    <a:lumMod val="50000"/>
                  </a:schemeClr>
                </a:solidFill>
              </a:rPr>
              <a:t>Herzlich willkommen </a:t>
            </a:r>
            <a:r>
              <a:rPr lang="de-DE" sz="4000" dirty="0" smtClean="0">
                <a:solidFill>
                  <a:schemeClr val="accent2">
                    <a:lumMod val="50000"/>
                  </a:schemeClr>
                </a:solidFill>
              </a:rPr>
              <a:t>in den ‚Abteilungen der beiden Schulformen!!</a:t>
            </a:r>
            <a:endParaRPr lang="de-DE" sz="4000" dirty="0">
              <a:solidFill>
                <a:schemeClr val="accent2">
                  <a:lumMod val="50000"/>
                </a:schemeClr>
              </a:solidFill>
            </a:endParaRPr>
          </a:p>
        </p:txBody>
      </p:sp>
    </p:spTree>
    <p:extLst>
      <p:ext uri="{BB962C8B-B14F-4D97-AF65-F5344CB8AC3E}">
        <p14:creationId xmlns:p14="http://schemas.microsoft.com/office/powerpoint/2010/main" val="2511102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404664"/>
            <a:ext cx="7313519" cy="43204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i="1" dirty="0" smtClean="0">
                <a:latin typeface="Comic Sans MS" panose="030F0702030302020204" pitchFamily="66" charset="0"/>
              </a:rPr>
              <a:t>Der gesetzliche Hintergrund</a:t>
            </a:r>
            <a:endParaRPr lang="de-DE" sz="2000" b="1" i="1" dirty="0">
              <a:latin typeface="Comic Sans MS" panose="030F0702030302020204" pitchFamily="66" charset="0"/>
            </a:endParaRPr>
          </a:p>
        </p:txBody>
      </p:sp>
      <p:sp>
        <p:nvSpPr>
          <p:cNvPr id="3" name="Textfeld 2"/>
          <p:cNvSpPr txBox="1"/>
          <p:nvPr/>
        </p:nvSpPr>
        <p:spPr>
          <a:xfrm>
            <a:off x="251520" y="1512943"/>
            <a:ext cx="7313519" cy="830997"/>
          </a:xfrm>
          <a:prstGeom prst="rect">
            <a:avLst/>
          </a:prstGeom>
          <a:noFill/>
        </p:spPr>
        <p:txBody>
          <a:bodyPr wrap="square" rtlCol="0">
            <a:spAutoFit/>
          </a:bodyPr>
          <a:lstStyle/>
          <a:p>
            <a:r>
              <a:rPr lang="de-DE" sz="2400" b="1" dirty="0" smtClean="0"/>
              <a:t>Aufbau des Schulwesen </a:t>
            </a:r>
            <a:r>
              <a:rPr lang="de-DE" sz="2400" dirty="0" smtClean="0"/>
              <a:t>in NRW (§ 10 (1) </a:t>
            </a:r>
            <a:r>
              <a:rPr lang="de-DE" sz="2400" dirty="0" err="1" smtClean="0"/>
              <a:t>SchulG</a:t>
            </a:r>
            <a:r>
              <a:rPr lang="de-DE" sz="2400" dirty="0" smtClean="0"/>
              <a:t>) </a:t>
            </a:r>
            <a:r>
              <a:rPr lang="de-DE" sz="2400" b="1" dirty="0" smtClean="0"/>
              <a:t>nach Schulstufen:</a:t>
            </a:r>
            <a:endParaRPr lang="de-DE" sz="2400" b="1" dirty="0"/>
          </a:p>
        </p:txBody>
      </p:sp>
      <p:sp>
        <p:nvSpPr>
          <p:cNvPr id="12" name="Textfeld 11"/>
          <p:cNvSpPr txBox="1"/>
          <p:nvPr/>
        </p:nvSpPr>
        <p:spPr>
          <a:xfrm>
            <a:off x="251520" y="2582090"/>
            <a:ext cx="7313519" cy="523220"/>
          </a:xfrm>
          <a:prstGeom prst="rect">
            <a:avLst/>
          </a:prstGeom>
          <a:noFill/>
        </p:spPr>
        <p:txBody>
          <a:bodyPr wrap="square" rtlCol="0">
            <a:spAutoFit/>
          </a:bodyPr>
          <a:lstStyle/>
          <a:p>
            <a:r>
              <a:rPr lang="de-DE" sz="2800" b="1" dirty="0" smtClean="0"/>
              <a:t>1. Primarstufe </a:t>
            </a:r>
            <a:r>
              <a:rPr lang="de-DE" sz="2800" dirty="0" smtClean="0"/>
              <a:t>(Grundschule)</a:t>
            </a:r>
            <a:endParaRPr lang="de-DE" sz="2800" b="1" dirty="0"/>
          </a:p>
        </p:txBody>
      </p:sp>
      <p:sp>
        <p:nvSpPr>
          <p:cNvPr id="13" name="Textfeld 12"/>
          <p:cNvSpPr txBox="1"/>
          <p:nvPr/>
        </p:nvSpPr>
        <p:spPr>
          <a:xfrm>
            <a:off x="251520" y="4581128"/>
            <a:ext cx="7313519" cy="523220"/>
          </a:xfrm>
          <a:prstGeom prst="rect">
            <a:avLst/>
          </a:prstGeom>
          <a:noFill/>
        </p:spPr>
        <p:txBody>
          <a:bodyPr wrap="square" rtlCol="0">
            <a:spAutoFit/>
          </a:bodyPr>
          <a:lstStyle/>
          <a:p>
            <a:r>
              <a:rPr lang="de-DE" sz="2800" b="1" dirty="0"/>
              <a:t>3</a:t>
            </a:r>
            <a:r>
              <a:rPr lang="de-DE" sz="2800" b="1" dirty="0" smtClean="0"/>
              <a:t>. Sekundarstufe II</a:t>
            </a:r>
            <a:endParaRPr lang="de-DE" sz="2800" b="1" dirty="0"/>
          </a:p>
        </p:txBody>
      </p:sp>
      <p:sp>
        <p:nvSpPr>
          <p:cNvPr id="15" name="Textfeld 14"/>
          <p:cNvSpPr txBox="1"/>
          <p:nvPr/>
        </p:nvSpPr>
        <p:spPr>
          <a:xfrm>
            <a:off x="251520" y="3581609"/>
            <a:ext cx="7313519" cy="523220"/>
          </a:xfrm>
          <a:prstGeom prst="rect">
            <a:avLst/>
          </a:prstGeom>
          <a:noFill/>
        </p:spPr>
        <p:txBody>
          <a:bodyPr wrap="square" rtlCol="0">
            <a:spAutoFit/>
          </a:bodyPr>
          <a:lstStyle/>
          <a:p>
            <a:r>
              <a:rPr lang="de-DE" sz="2800" b="1" dirty="0"/>
              <a:t>2</a:t>
            </a:r>
            <a:r>
              <a:rPr lang="de-DE" sz="2800" b="1" dirty="0" smtClean="0"/>
              <a:t>. Sekundarstufe I </a:t>
            </a:r>
            <a:r>
              <a:rPr lang="de-DE" sz="2800" dirty="0" smtClean="0"/>
              <a:t>(</a:t>
            </a:r>
            <a:r>
              <a:rPr lang="de-DE" sz="2800" dirty="0" err="1" smtClean="0"/>
              <a:t>weiterf</a:t>
            </a:r>
            <a:r>
              <a:rPr lang="de-DE" sz="2800" dirty="0" smtClean="0"/>
              <a:t>. Schulen)</a:t>
            </a:r>
            <a:endParaRPr lang="de-DE" sz="2800" b="1" dirty="0"/>
          </a:p>
        </p:txBody>
      </p:sp>
    </p:spTree>
    <p:extLst>
      <p:ext uri="{BB962C8B-B14F-4D97-AF65-F5344CB8AC3E}">
        <p14:creationId xmlns:p14="http://schemas.microsoft.com/office/powerpoint/2010/main" val="204345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404664"/>
            <a:ext cx="7313519" cy="43204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i="1" dirty="0" smtClean="0">
                <a:latin typeface="Comic Sans MS" panose="030F0702030302020204" pitchFamily="66" charset="0"/>
              </a:rPr>
              <a:t>Der gesetzliche Hintergrund</a:t>
            </a:r>
            <a:endParaRPr lang="de-DE" sz="2000" b="1" i="1" dirty="0">
              <a:latin typeface="Comic Sans MS" panose="030F0702030302020204" pitchFamily="66"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12832"/>
            <a:ext cx="215265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844" y="3290173"/>
            <a:ext cx="2947181" cy="2947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8"/>
          <p:cNvSpPr/>
          <p:nvPr/>
        </p:nvSpPr>
        <p:spPr>
          <a:xfrm>
            <a:off x="107504" y="2852936"/>
            <a:ext cx="266429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tx1"/>
                </a:solidFill>
                <a:latin typeface="Comic Sans MS" panose="030F0702030302020204" pitchFamily="66" charset="0"/>
              </a:rPr>
              <a:t>Grundschule</a:t>
            </a:r>
            <a:endParaRPr lang="de-DE" b="1" dirty="0">
              <a:solidFill>
                <a:schemeClr val="tx1"/>
              </a:solidFill>
              <a:latin typeface="Comic Sans MS" panose="030F0702030302020204" pitchFamily="66" charset="0"/>
            </a:endParaRPr>
          </a:p>
        </p:txBody>
      </p:sp>
      <p:sp>
        <p:nvSpPr>
          <p:cNvPr id="14" name="Rechteck 13"/>
          <p:cNvSpPr/>
          <p:nvPr/>
        </p:nvSpPr>
        <p:spPr>
          <a:xfrm>
            <a:off x="4617858" y="5877272"/>
            <a:ext cx="2938167" cy="781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tx1"/>
                </a:solidFill>
                <a:latin typeface="Comic Sans MS" panose="030F0702030302020204" pitchFamily="66" charset="0"/>
              </a:rPr>
              <a:t>weiterführende Schule</a:t>
            </a:r>
            <a:endParaRPr lang="de-DE" b="1" dirty="0">
              <a:solidFill>
                <a:schemeClr val="tx1"/>
              </a:solidFill>
              <a:latin typeface="Comic Sans MS" panose="030F0702030302020204" pitchFamily="66" charset="0"/>
            </a:endParaRPr>
          </a:p>
        </p:txBody>
      </p:sp>
      <p:sp>
        <p:nvSpPr>
          <p:cNvPr id="10" name="Legende mit Pfeil nach links 9"/>
          <p:cNvSpPr/>
          <p:nvPr/>
        </p:nvSpPr>
        <p:spPr>
          <a:xfrm>
            <a:off x="2987824" y="1412776"/>
            <a:ext cx="4176464" cy="1671731"/>
          </a:xfrm>
          <a:prstGeom prst="leftArrowCallout">
            <a:avLst>
              <a:gd name="adj1" fmla="val 25000"/>
              <a:gd name="adj2" fmla="val 25000"/>
              <a:gd name="adj3" fmla="val 25000"/>
              <a:gd name="adj4" fmla="val 77171"/>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rgbClr val="FFC000"/>
                </a:solidFill>
              </a:rPr>
              <a:t>in der Regel</a:t>
            </a:r>
          </a:p>
          <a:p>
            <a:pPr algn="ctr"/>
            <a:endParaRPr lang="de-DE" dirty="0" smtClean="0">
              <a:solidFill>
                <a:srgbClr val="FFC000"/>
              </a:solidFill>
            </a:endParaRPr>
          </a:p>
          <a:p>
            <a:pPr algn="ctr"/>
            <a:r>
              <a:rPr lang="de-DE" sz="4000" b="1" dirty="0" smtClean="0">
                <a:solidFill>
                  <a:srgbClr val="FFC000"/>
                </a:solidFill>
              </a:rPr>
              <a:t>4 Jahre</a:t>
            </a:r>
            <a:endParaRPr lang="de-DE" sz="4000" b="1" dirty="0">
              <a:solidFill>
                <a:srgbClr val="FFC000"/>
              </a:solidFill>
            </a:endParaRPr>
          </a:p>
        </p:txBody>
      </p:sp>
      <p:sp>
        <p:nvSpPr>
          <p:cNvPr id="11" name="Nach oben gebogener Pfeil 10"/>
          <p:cNvSpPr/>
          <p:nvPr/>
        </p:nvSpPr>
        <p:spPr>
          <a:xfrm rot="5400000">
            <a:off x="652700" y="3243844"/>
            <a:ext cx="3014064" cy="3816424"/>
          </a:xfrm>
          <a:prstGeom prst="bentUpArrow">
            <a:avLst>
              <a:gd name="adj1" fmla="val 14247"/>
              <a:gd name="adj2" fmla="val 20008"/>
              <a:gd name="adj3"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7819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404664"/>
            <a:ext cx="7313519" cy="43204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i="1" dirty="0" smtClean="0">
                <a:latin typeface="Comic Sans MS" panose="030F0702030302020204" pitchFamily="66" charset="0"/>
              </a:rPr>
              <a:t>Der gesetzliche Hintergrund</a:t>
            </a:r>
            <a:endParaRPr lang="de-DE" sz="2000" b="1" i="1" dirty="0">
              <a:latin typeface="Comic Sans MS" panose="030F0702030302020204" pitchFamily="66" charset="0"/>
            </a:endParaRPr>
          </a:p>
        </p:txBody>
      </p:sp>
      <p:sp>
        <p:nvSpPr>
          <p:cNvPr id="3" name="Flussdiagramm: Mehrere Dokumente 2"/>
          <p:cNvSpPr/>
          <p:nvPr/>
        </p:nvSpPr>
        <p:spPr>
          <a:xfrm>
            <a:off x="4283857" y="1957214"/>
            <a:ext cx="3281071" cy="2376264"/>
          </a:xfrm>
          <a:prstGeom prst="flowChartMultidocumen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u="sng" dirty="0" smtClean="0">
                <a:solidFill>
                  <a:schemeClr val="tx1"/>
                </a:solidFill>
              </a:rPr>
              <a:t>§ 41 Schulgesetz NRW</a:t>
            </a:r>
          </a:p>
          <a:p>
            <a:r>
              <a:rPr lang="de-DE" sz="1600" dirty="0" smtClean="0">
                <a:solidFill>
                  <a:schemeClr val="tx1"/>
                </a:solidFill>
              </a:rPr>
              <a:t>(1) </a:t>
            </a:r>
            <a:r>
              <a:rPr lang="de-DE" sz="1600" b="1" dirty="0" smtClean="0">
                <a:solidFill>
                  <a:schemeClr val="tx1"/>
                </a:solidFill>
              </a:rPr>
              <a:t>Die Eltern melden ihr schulpflichtiges Kind bei der Schule an </a:t>
            </a:r>
            <a:r>
              <a:rPr lang="de-DE" sz="1600" dirty="0" smtClean="0">
                <a:solidFill>
                  <a:schemeClr val="tx1"/>
                </a:solidFill>
              </a:rPr>
              <a:t>und ab. Sie sind dafür verantwortlich, …</a:t>
            </a:r>
            <a:endParaRPr lang="de-DE" sz="1600" dirty="0">
              <a:solidFill>
                <a:schemeClr val="tx1"/>
              </a:solidFill>
            </a:endParaRPr>
          </a:p>
        </p:txBody>
      </p:sp>
      <p:sp>
        <p:nvSpPr>
          <p:cNvPr id="5" name="Rechteck 4"/>
          <p:cNvSpPr/>
          <p:nvPr/>
        </p:nvSpPr>
        <p:spPr>
          <a:xfrm>
            <a:off x="251410" y="1957214"/>
            <a:ext cx="3672408" cy="10081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Verantwortung für die Einhaltung der Schulpflicht</a:t>
            </a:r>
            <a:endParaRPr lang="de-DE" b="1" dirty="0"/>
          </a:p>
        </p:txBody>
      </p:sp>
      <p:sp>
        <p:nvSpPr>
          <p:cNvPr id="6" name="Pfeil nach unten 5"/>
          <p:cNvSpPr/>
          <p:nvPr/>
        </p:nvSpPr>
        <p:spPr>
          <a:xfrm>
            <a:off x="251410" y="3145346"/>
            <a:ext cx="3672408" cy="1188132"/>
          </a:xfrm>
          <a:prstGeom prst="downArrow">
            <a:avLst>
              <a:gd name="adj1" fmla="val 50000"/>
              <a:gd name="adj2" fmla="val 5779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obliegt</a:t>
            </a:r>
            <a:endParaRPr lang="de-DE" dirty="0">
              <a:solidFill>
                <a:schemeClr val="tx1"/>
              </a:solidFill>
            </a:endParaRPr>
          </a:p>
        </p:txBody>
      </p:sp>
      <p:sp>
        <p:nvSpPr>
          <p:cNvPr id="7" name="Abgerundetes Rechteck 6"/>
          <p:cNvSpPr/>
          <p:nvPr/>
        </p:nvSpPr>
        <p:spPr>
          <a:xfrm>
            <a:off x="260686" y="4653136"/>
            <a:ext cx="3672408" cy="115212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t>den Eltern</a:t>
            </a:r>
          </a:p>
          <a:p>
            <a:pPr algn="ctr"/>
            <a:r>
              <a:rPr lang="de-DE" dirty="0" smtClean="0"/>
              <a:t>(Erziehungsberechtigten)</a:t>
            </a:r>
            <a:endParaRPr lang="de-DE" dirty="0"/>
          </a:p>
        </p:txBody>
      </p:sp>
    </p:spTree>
    <p:extLst>
      <p:ext uri="{BB962C8B-B14F-4D97-AF65-F5344CB8AC3E}">
        <p14:creationId xmlns:p14="http://schemas.microsoft.com/office/powerpoint/2010/main" val="3991459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404664"/>
            <a:ext cx="7313519" cy="43204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i="1" dirty="0" smtClean="0">
                <a:latin typeface="Comic Sans MS" panose="030F0702030302020204" pitchFamily="66" charset="0"/>
              </a:rPr>
              <a:t>Der gesetzliche Hintergrund</a:t>
            </a:r>
            <a:endParaRPr lang="de-DE" sz="2000" b="1" i="1" dirty="0">
              <a:latin typeface="Comic Sans MS" panose="030F0702030302020204" pitchFamily="66" charset="0"/>
            </a:endParaRPr>
          </a:p>
        </p:txBody>
      </p:sp>
      <p:sp>
        <p:nvSpPr>
          <p:cNvPr id="3" name="Flussdiagramm: Mehrere Dokumente 2"/>
          <p:cNvSpPr/>
          <p:nvPr/>
        </p:nvSpPr>
        <p:spPr>
          <a:xfrm>
            <a:off x="4085754" y="1124744"/>
            <a:ext cx="4086646" cy="4104456"/>
          </a:xfrm>
          <a:prstGeom prst="flowChartMultidocumen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smtClean="0">
                <a:solidFill>
                  <a:schemeClr val="tx1"/>
                </a:solidFill>
              </a:rPr>
              <a:t>Verordnung über den Bildungsgang in der Grundschule</a:t>
            </a:r>
          </a:p>
          <a:p>
            <a:r>
              <a:rPr lang="de-DE" sz="1600" b="1" u="sng" dirty="0" smtClean="0">
                <a:solidFill>
                  <a:schemeClr val="tx1"/>
                </a:solidFill>
              </a:rPr>
              <a:t>§ 8 Übergang</a:t>
            </a:r>
          </a:p>
          <a:p>
            <a:r>
              <a:rPr lang="de-DE" sz="1600" dirty="0" smtClean="0">
                <a:solidFill>
                  <a:schemeClr val="tx1"/>
                </a:solidFill>
              </a:rPr>
              <a:t>(4) </a:t>
            </a:r>
            <a:r>
              <a:rPr lang="de-DE" sz="1600" b="1" dirty="0" smtClean="0">
                <a:solidFill>
                  <a:schemeClr val="tx1"/>
                </a:solidFill>
              </a:rPr>
              <a:t>Die Eltern melden die Schülerin oder den Schüler unter Vorlage des Halbjahreszeugnisses der Klasse 4 an einer Schule der von ihnen gewählten Schulform an. …</a:t>
            </a:r>
            <a:endParaRPr lang="de-DE" sz="1600" dirty="0">
              <a:solidFill>
                <a:schemeClr val="tx1"/>
              </a:solidFill>
            </a:endParaRPr>
          </a:p>
        </p:txBody>
      </p:sp>
      <p:sp>
        <p:nvSpPr>
          <p:cNvPr id="8" name="Rechteck 7"/>
          <p:cNvSpPr/>
          <p:nvPr/>
        </p:nvSpPr>
        <p:spPr>
          <a:xfrm>
            <a:off x="199138" y="4221088"/>
            <a:ext cx="3672408" cy="10081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an einer Schule der von Ihnen gewählten Schulform  an</a:t>
            </a:r>
            <a:endParaRPr lang="de-DE" b="1" dirty="0"/>
          </a:p>
        </p:txBody>
      </p:sp>
      <p:sp>
        <p:nvSpPr>
          <p:cNvPr id="9" name="Pfeil nach unten 8"/>
          <p:cNvSpPr/>
          <p:nvPr/>
        </p:nvSpPr>
        <p:spPr>
          <a:xfrm>
            <a:off x="276335" y="2582906"/>
            <a:ext cx="3672408" cy="1422158"/>
          </a:xfrm>
          <a:prstGeom prst="downArrow">
            <a:avLst>
              <a:gd name="adj1" fmla="val 50000"/>
              <a:gd name="adj2" fmla="val 5779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solidFill>
                  <a:schemeClr val="tx1"/>
                </a:solidFill>
              </a:rPr>
              <a:t>melden</a:t>
            </a:r>
            <a:endParaRPr lang="de-DE" b="1" dirty="0">
              <a:solidFill>
                <a:schemeClr val="tx1"/>
              </a:solidFill>
            </a:endParaRPr>
          </a:p>
        </p:txBody>
      </p:sp>
      <p:sp>
        <p:nvSpPr>
          <p:cNvPr id="10" name="Abgerundetes Rechteck 9"/>
          <p:cNvSpPr/>
          <p:nvPr/>
        </p:nvSpPr>
        <p:spPr>
          <a:xfrm>
            <a:off x="206487" y="1124744"/>
            <a:ext cx="3672408" cy="115212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t>die Eltern</a:t>
            </a:r>
          </a:p>
          <a:p>
            <a:pPr algn="ctr"/>
            <a:r>
              <a:rPr lang="de-DE" dirty="0" smtClean="0"/>
              <a:t>(Erziehungsberechtigten)</a:t>
            </a:r>
            <a:endParaRPr lang="de-DE" dirty="0"/>
          </a:p>
        </p:txBody>
      </p:sp>
      <p:sp>
        <p:nvSpPr>
          <p:cNvPr id="4" name="Rad 3"/>
          <p:cNvSpPr/>
          <p:nvPr/>
        </p:nvSpPr>
        <p:spPr>
          <a:xfrm>
            <a:off x="1347551" y="4437112"/>
            <a:ext cx="2016224" cy="1052736"/>
          </a:xfrm>
          <a:prstGeom prst="donut">
            <a:avLst>
              <a:gd name="adj" fmla="val 74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21912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404664"/>
            <a:ext cx="7313519" cy="43204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i="1" dirty="0" smtClean="0">
                <a:latin typeface="Comic Sans MS" panose="030F0702030302020204" pitchFamily="66" charset="0"/>
              </a:rPr>
              <a:t>Der gesetzliche Hintergrund</a:t>
            </a:r>
            <a:endParaRPr lang="de-DE" sz="2000" b="1" i="1" dirty="0">
              <a:latin typeface="Comic Sans MS" panose="030F0702030302020204" pitchFamily="66" charset="0"/>
            </a:endParaRPr>
          </a:p>
        </p:txBody>
      </p:sp>
      <p:sp>
        <p:nvSpPr>
          <p:cNvPr id="5" name="Ellipse 4"/>
          <p:cNvSpPr/>
          <p:nvPr/>
        </p:nvSpPr>
        <p:spPr>
          <a:xfrm>
            <a:off x="1964063" y="1412776"/>
            <a:ext cx="3888432" cy="165618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t>Schulformen </a:t>
            </a:r>
          </a:p>
          <a:p>
            <a:pPr algn="ctr"/>
            <a:r>
              <a:rPr lang="de-DE" b="1" dirty="0" smtClean="0"/>
              <a:t>der Sekundarstufe I</a:t>
            </a:r>
            <a:endParaRPr lang="de-DE" b="1" dirty="0"/>
          </a:p>
        </p:txBody>
      </p:sp>
      <p:graphicFrame>
        <p:nvGraphicFramePr>
          <p:cNvPr id="6" name="Diagramm 5"/>
          <p:cNvGraphicFramePr/>
          <p:nvPr>
            <p:extLst/>
          </p:nvPr>
        </p:nvGraphicFramePr>
        <p:xfrm>
          <a:off x="251520" y="2132856"/>
          <a:ext cx="7368480" cy="4264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Pfeil nach oben 10"/>
          <p:cNvSpPr/>
          <p:nvPr/>
        </p:nvSpPr>
        <p:spPr>
          <a:xfrm>
            <a:off x="4139952" y="5301208"/>
            <a:ext cx="1584176" cy="100811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oben 11"/>
          <p:cNvSpPr/>
          <p:nvPr/>
        </p:nvSpPr>
        <p:spPr>
          <a:xfrm>
            <a:off x="5980863" y="5304255"/>
            <a:ext cx="1584176" cy="100811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2975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404664"/>
            <a:ext cx="7313519" cy="43204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i="1" dirty="0">
                <a:latin typeface="Comic Sans MS" panose="030F0702030302020204" pitchFamily="66" charset="0"/>
              </a:rPr>
              <a:t>Das Schulangebot in Emmerich am Rhein</a:t>
            </a:r>
          </a:p>
        </p:txBody>
      </p:sp>
      <p:sp>
        <p:nvSpPr>
          <p:cNvPr id="4" name="Ecken des Rechtecks auf der gleichen Seite schneiden 3"/>
          <p:cNvSpPr/>
          <p:nvPr/>
        </p:nvSpPr>
        <p:spPr>
          <a:xfrm>
            <a:off x="251520" y="1412776"/>
            <a:ext cx="7313519" cy="1296144"/>
          </a:xfrm>
          <a:prstGeom prst="snip2SameRect">
            <a:avLst/>
          </a:prstGeom>
          <a:solidFill>
            <a:srgbClr val="FAFC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a:solidFill>
                  <a:srgbClr val="B2B2B2"/>
                </a:solidFill>
              </a:rPr>
              <a:t>Sekundarstufe I</a:t>
            </a:r>
            <a:endParaRPr lang="de-DE" sz="2000" b="1" dirty="0">
              <a:solidFill>
                <a:srgbClr val="B2B2B2"/>
              </a:solidFill>
            </a:endParaRPr>
          </a:p>
        </p:txBody>
      </p:sp>
      <p:sp>
        <p:nvSpPr>
          <p:cNvPr id="9" name="Rechteck 8"/>
          <p:cNvSpPr/>
          <p:nvPr/>
        </p:nvSpPr>
        <p:spPr>
          <a:xfrm>
            <a:off x="251520" y="2852936"/>
            <a:ext cx="3528392" cy="374441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2000" b="1" u="sng" dirty="0" smtClean="0">
              <a:solidFill>
                <a:schemeClr val="tx1"/>
              </a:solidFill>
            </a:endParaRPr>
          </a:p>
          <a:p>
            <a:pPr algn="ctr"/>
            <a:r>
              <a:rPr lang="de-DE" sz="2000" b="1" u="sng" dirty="0" smtClean="0">
                <a:solidFill>
                  <a:schemeClr val="tx1"/>
                </a:solidFill>
              </a:rPr>
              <a:t>Gymnasium</a:t>
            </a:r>
            <a:endParaRPr lang="de-DE" sz="2000" b="1" u="sng" dirty="0">
              <a:solidFill>
                <a:schemeClr val="tx1"/>
              </a:solidFill>
            </a:endParaRPr>
          </a:p>
          <a:p>
            <a:pPr algn="ctr"/>
            <a:endParaRPr lang="de-DE" sz="2000" b="1" dirty="0">
              <a:solidFill>
                <a:schemeClr val="tx1"/>
              </a:solidFill>
            </a:endParaRPr>
          </a:p>
          <a:p>
            <a:pPr algn="ctr"/>
            <a:r>
              <a:rPr lang="de-DE" sz="2000" dirty="0">
                <a:solidFill>
                  <a:schemeClr val="tx1"/>
                </a:solidFill>
              </a:rPr>
              <a:t>6 Jahre</a:t>
            </a:r>
          </a:p>
          <a:p>
            <a:pPr algn="ctr"/>
            <a:endParaRPr lang="de-DE" sz="2000" dirty="0">
              <a:solidFill>
                <a:schemeClr val="tx1"/>
              </a:solidFill>
            </a:endParaRPr>
          </a:p>
          <a:p>
            <a:pPr algn="ctr"/>
            <a:r>
              <a:rPr lang="de-DE" sz="2000" dirty="0">
                <a:solidFill>
                  <a:schemeClr val="tx1"/>
                </a:solidFill>
              </a:rPr>
              <a:t>(Klassen 5 bis 10)</a:t>
            </a:r>
          </a:p>
        </p:txBody>
      </p:sp>
      <p:sp>
        <p:nvSpPr>
          <p:cNvPr id="10" name="Rechteck 9"/>
          <p:cNvSpPr/>
          <p:nvPr/>
        </p:nvSpPr>
        <p:spPr>
          <a:xfrm>
            <a:off x="3995936" y="2852936"/>
            <a:ext cx="3528392" cy="3744416"/>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2000" b="1" u="sng" dirty="0">
              <a:solidFill>
                <a:schemeClr val="tx1"/>
              </a:solidFill>
            </a:endParaRPr>
          </a:p>
          <a:p>
            <a:pPr algn="ctr"/>
            <a:r>
              <a:rPr lang="de-DE" sz="2000" b="1" u="sng" dirty="0">
                <a:solidFill>
                  <a:schemeClr val="tx1"/>
                </a:solidFill>
              </a:rPr>
              <a:t>Gesamtschule</a:t>
            </a:r>
          </a:p>
          <a:p>
            <a:pPr algn="ctr"/>
            <a:endParaRPr lang="de-DE" sz="2000" b="1" dirty="0">
              <a:solidFill>
                <a:schemeClr val="tx1"/>
              </a:solidFill>
            </a:endParaRPr>
          </a:p>
          <a:p>
            <a:pPr algn="ctr"/>
            <a:r>
              <a:rPr lang="de-DE" sz="2000" dirty="0">
                <a:solidFill>
                  <a:schemeClr val="tx1"/>
                </a:solidFill>
              </a:rPr>
              <a:t>6 Jahre</a:t>
            </a:r>
          </a:p>
          <a:p>
            <a:pPr algn="ctr"/>
            <a:endParaRPr lang="de-DE" sz="2000" dirty="0">
              <a:solidFill>
                <a:schemeClr val="tx1"/>
              </a:solidFill>
            </a:endParaRPr>
          </a:p>
          <a:p>
            <a:pPr algn="ctr"/>
            <a:r>
              <a:rPr lang="de-DE" sz="2000" dirty="0">
                <a:solidFill>
                  <a:schemeClr val="tx1"/>
                </a:solidFill>
              </a:rPr>
              <a:t>(Klassen 5 bis 10)</a:t>
            </a:r>
          </a:p>
        </p:txBody>
      </p:sp>
    </p:spTree>
    <p:extLst>
      <p:ext uri="{BB962C8B-B14F-4D97-AF65-F5344CB8AC3E}">
        <p14:creationId xmlns:p14="http://schemas.microsoft.com/office/powerpoint/2010/main" val="2906551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404664"/>
            <a:ext cx="7313519" cy="43204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i="1" dirty="0">
                <a:latin typeface="Comic Sans MS" panose="030F0702030302020204" pitchFamily="66" charset="0"/>
              </a:rPr>
              <a:t>Das Schulangebot in Emmerich am Rhein</a:t>
            </a:r>
          </a:p>
        </p:txBody>
      </p:sp>
      <p:sp>
        <p:nvSpPr>
          <p:cNvPr id="4" name="Ecken des Rechtecks auf der gleichen Seite schneiden 3"/>
          <p:cNvSpPr/>
          <p:nvPr/>
        </p:nvSpPr>
        <p:spPr>
          <a:xfrm>
            <a:off x="251520" y="1412776"/>
            <a:ext cx="7313519" cy="1296144"/>
          </a:xfrm>
          <a:prstGeom prst="snip2SameRect">
            <a:avLst/>
          </a:prstGeom>
          <a:solidFill>
            <a:srgbClr val="FAFC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a:solidFill>
                  <a:srgbClr val="B2B2B2"/>
                </a:solidFill>
              </a:rPr>
              <a:t>Übergang in die Sekundarstufe II</a:t>
            </a:r>
            <a:endParaRPr lang="de-DE" sz="2000" b="1" dirty="0">
              <a:solidFill>
                <a:srgbClr val="B2B2B2"/>
              </a:solidFill>
            </a:endParaRPr>
          </a:p>
        </p:txBody>
      </p:sp>
      <p:sp>
        <p:nvSpPr>
          <p:cNvPr id="9" name="Rechteck 8"/>
          <p:cNvSpPr/>
          <p:nvPr/>
        </p:nvSpPr>
        <p:spPr>
          <a:xfrm>
            <a:off x="228553" y="2852936"/>
            <a:ext cx="3528392" cy="374441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000" b="1" u="sng" dirty="0">
                <a:solidFill>
                  <a:schemeClr val="tx1"/>
                </a:solidFill>
              </a:rPr>
              <a:t>Gymnasium</a:t>
            </a:r>
          </a:p>
          <a:p>
            <a:pPr algn="ctr"/>
            <a:endParaRPr lang="de-DE" sz="2000" dirty="0" smtClean="0">
              <a:solidFill>
                <a:schemeClr val="tx1"/>
              </a:solidFill>
            </a:endParaRPr>
          </a:p>
          <a:p>
            <a:pPr algn="ctr"/>
            <a:r>
              <a:rPr lang="de-DE" sz="2000" dirty="0" smtClean="0">
                <a:solidFill>
                  <a:schemeClr val="tx1"/>
                </a:solidFill>
              </a:rPr>
              <a:t>durch Versetzung </a:t>
            </a:r>
            <a:r>
              <a:rPr lang="de-DE" sz="2000" dirty="0">
                <a:solidFill>
                  <a:schemeClr val="tx1"/>
                </a:solidFill>
              </a:rPr>
              <a:t>„automatisch“ in die Sekundarstufe II</a:t>
            </a:r>
          </a:p>
        </p:txBody>
      </p:sp>
      <p:sp>
        <p:nvSpPr>
          <p:cNvPr id="10" name="Rechteck 9"/>
          <p:cNvSpPr/>
          <p:nvPr/>
        </p:nvSpPr>
        <p:spPr>
          <a:xfrm>
            <a:off x="3995936" y="2852936"/>
            <a:ext cx="3528392" cy="3744416"/>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000" b="1" u="sng" dirty="0">
                <a:solidFill>
                  <a:schemeClr val="tx1"/>
                </a:solidFill>
              </a:rPr>
              <a:t>Gesamtschule</a:t>
            </a:r>
          </a:p>
          <a:p>
            <a:pPr algn="ctr"/>
            <a:endParaRPr lang="de-DE" sz="2000" b="1" dirty="0">
              <a:solidFill>
                <a:schemeClr val="tx1"/>
              </a:solidFill>
            </a:endParaRPr>
          </a:p>
          <a:p>
            <a:pPr algn="ctr"/>
            <a:r>
              <a:rPr lang="de-DE" sz="2000" dirty="0">
                <a:solidFill>
                  <a:schemeClr val="tx1"/>
                </a:solidFill>
              </a:rPr>
              <a:t>d</a:t>
            </a:r>
            <a:r>
              <a:rPr lang="de-DE" sz="2000" dirty="0" smtClean="0">
                <a:solidFill>
                  <a:schemeClr val="tx1"/>
                </a:solidFill>
              </a:rPr>
              <a:t>urch Erreichung </a:t>
            </a:r>
          </a:p>
          <a:p>
            <a:pPr algn="ctr"/>
            <a:r>
              <a:rPr lang="de-DE" sz="2000" dirty="0">
                <a:solidFill>
                  <a:schemeClr val="tx1"/>
                </a:solidFill>
              </a:rPr>
              <a:t>d</a:t>
            </a:r>
            <a:r>
              <a:rPr lang="de-DE" sz="2000" dirty="0" smtClean="0">
                <a:solidFill>
                  <a:schemeClr val="tx1"/>
                </a:solidFill>
              </a:rPr>
              <a:t>es qualifizierten Abschlusses </a:t>
            </a:r>
            <a:r>
              <a:rPr lang="de-DE" sz="2000" dirty="0">
                <a:solidFill>
                  <a:schemeClr val="tx1"/>
                </a:solidFill>
              </a:rPr>
              <a:t>nach </a:t>
            </a:r>
            <a:r>
              <a:rPr lang="de-DE" sz="2000" dirty="0" smtClean="0">
                <a:solidFill>
                  <a:schemeClr val="tx1"/>
                </a:solidFill>
              </a:rPr>
              <a:t>Klasse 10</a:t>
            </a:r>
            <a:endParaRPr lang="de-DE" sz="2000" dirty="0">
              <a:solidFill>
                <a:schemeClr val="tx1"/>
              </a:solidFill>
            </a:endParaRPr>
          </a:p>
          <a:p>
            <a:pPr algn="ctr"/>
            <a:r>
              <a:rPr lang="de-DE" sz="2000" dirty="0" smtClean="0">
                <a:solidFill>
                  <a:schemeClr val="tx1"/>
                </a:solidFill>
              </a:rPr>
              <a:t>(FOR plus Q)</a:t>
            </a:r>
          </a:p>
          <a:p>
            <a:pPr algn="ctr"/>
            <a:r>
              <a:rPr lang="de-DE" sz="2000" dirty="0" smtClean="0">
                <a:solidFill>
                  <a:schemeClr val="tx1"/>
                </a:solidFill>
              </a:rPr>
              <a:t>Versetzung in die Sekundarstufe II</a:t>
            </a:r>
            <a:endParaRPr lang="de-DE" sz="2000" dirty="0">
              <a:solidFill>
                <a:schemeClr val="tx1"/>
              </a:solidFill>
            </a:endParaRPr>
          </a:p>
        </p:txBody>
      </p:sp>
    </p:spTree>
    <p:extLst>
      <p:ext uri="{BB962C8B-B14F-4D97-AF65-F5344CB8AC3E}">
        <p14:creationId xmlns:p14="http://schemas.microsoft.com/office/powerpoint/2010/main" val="2042411118"/>
      </p:ext>
    </p:extLst>
  </p:cSld>
  <p:clrMapOvr>
    <a:masterClrMapping/>
  </p:clrMapOvr>
</p:sld>
</file>

<file path=ppt/theme/theme1.xml><?xml version="1.0" encoding="utf-8"?>
<a:theme xmlns:a="http://schemas.openxmlformats.org/drawingml/2006/main" name="Emmerich">
  <a:themeElements>
    <a:clrScheme name="Laris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is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Emmerich</Template>
  <TotalTime>0</TotalTime>
  <Words>1237</Words>
  <Application>Microsoft Office PowerPoint</Application>
  <PresentationFormat>Bildschirmpräsentation (4:3)</PresentationFormat>
  <Paragraphs>297</Paragraphs>
  <Slides>22</Slides>
  <Notes>5</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22</vt:i4>
      </vt:variant>
    </vt:vector>
  </HeadingPairs>
  <TitlesOfParts>
    <vt:vector size="27" baseType="lpstr">
      <vt:lpstr>Arial</vt:lpstr>
      <vt:lpstr>Calibri</vt:lpstr>
      <vt:lpstr>Comic Sans MS</vt:lpstr>
      <vt:lpstr>Emmerich</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Lernen =  Wissen aufbauen, kreativ denken und Fähigkeiten üben</vt:lpstr>
      <vt:lpstr>Entdecken - Üben - Erholen</vt:lpstr>
      <vt:lpstr>Information und Beratung</vt:lpstr>
      <vt:lpstr>Wir stehen bereit!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Fachbereich 4.4</dc:creator>
  <cp:lastModifiedBy>Christiane Feldmann</cp:lastModifiedBy>
  <cp:revision>70</cp:revision>
  <cp:lastPrinted>2022-11-08T13:03:44Z</cp:lastPrinted>
  <dcterms:created xsi:type="dcterms:W3CDTF">2015-11-17T07:20:17Z</dcterms:created>
  <dcterms:modified xsi:type="dcterms:W3CDTF">2022-11-20T15:54:22Z</dcterms:modified>
</cp:coreProperties>
</file>